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2192000" cy="6858000"/>
  <p:notesSz cx="6858000" cy="9144000"/>
  <p:embeddedFontLst>
    <p:embeddedFont>
      <p:font typeface="Arial Black" panose="020B0A04020102020204" pitchFamily="34" charset="0"/>
      <p:regular r:id="rId28"/>
      <p:bold r:id="rId29"/>
    </p:embeddedFont>
    <p:embeddedFont>
      <p:font typeface="Montserrat" panose="00000500000000000000" pitchFamily="2" charset="0"/>
      <p:regular r:id="rId30"/>
      <p:bold r:id="rId31"/>
      <p:italic r:id="rId32"/>
      <p:boldItalic r:id="rId33"/>
    </p:embeddedFont>
    <p:embeddedFont>
      <p:font typeface="Roboto" panose="02000000000000000000"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918"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 name="Google Shape;200;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8" name="Google Shape;248;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456f9fa85d_2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456f9fa85d_2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g2456f9fa85d_2_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456f9fa85d_2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456f9fa85d_2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g2456f9fa85d_2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456f9fa85d_2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456f9fa85d_2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g2456f9fa85d_2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 name="Google Shape;289;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 name="Google Shape;305;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 name="Google Shape;306;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806b4ea0a6_2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8" name="Google Shape;318;g2806b4ea0a6_2_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g2806b4ea0a6_2_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3" name="Google Shape;353;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4" name="Google Shape;354;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806b4ea0a6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g2806b4ea0a6_2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g2806b4ea0a6_2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 name="Google Shape;132;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Google Shape;15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80f99db4d7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g280f99db4d7_0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g280f99db4d7_0_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80f99db4d7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g280f99db4d7_0_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280f99db4d7_0_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80f99db4d7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g280f99db4d7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g280f99db4d7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空白" type="blank">
  <p:cSld name="BLANK">
    <p:bg>
      <p:bgPr>
        <a:blipFill>
          <a:blip r:embed="rId2">
            <a:alphaModFix/>
          </a:blip>
          <a:stretch>
            <a:fillRect/>
          </a:stretch>
        </a:blipFill>
        <a:effectLst/>
      </p:bgPr>
    </p:bg>
    <p:spTree>
      <p:nvGrpSpPr>
        <p:cNvPr id="1" name="Shape 15"/>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自定义版式">
  <p:cSld name="1_自定义版式">
    <p:spTree>
      <p:nvGrpSpPr>
        <p:cNvPr id="1" name="Shape 60"/>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61"/>
        <p:cNvGrpSpPr/>
        <p:nvPr/>
      </p:nvGrpSpPr>
      <p:grpSpPr>
        <a:xfrm>
          <a:off x="0" y="0"/>
          <a:ext cx="0" cy="0"/>
          <a:chOff x="0" y="0"/>
          <a:chExt cx="0" cy="0"/>
        </a:xfrm>
      </p:grpSpPr>
      <p:sp>
        <p:nvSpPr>
          <p:cNvPr id="62" name="Google Shape;62;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4" name="Google Shape;64;p1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68"/>
        <p:cNvGrpSpPr/>
        <p:nvPr/>
      </p:nvGrpSpPr>
      <p:grpSpPr>
        <a:xfrm>
          <a:off x="0" y="0"/>
          <a:ext cx="0" cy="0"/>
          <a:chOff x="0" y="0"/>
          <a:chExt cx="0" cy="0"/>
        </a:xfrm>
      </p:grpSpPr>
      <p:sp>
        <p:nvSpPr>
          <p:cNvPr id="69" name="Google Shape;69;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3"/>
          <p:cNvSpPr>
            <a:spLocks noGrp="1"/>
          </p:cNvSpPr>
          <p:nvPr>
            <p:ph type="pic" idx="2"/>
          </p:nvPr>
        </p:nvSpPr>
        <p:spPr>
          <a:xfrm>
            <a:off x="5183188" y="987425"/>
            <a:ext cx="6172200" cy="4873625"/>
          </a:xfrm>
          <a:prstGeom prst="rect">
            <a:avLst/>
          </a:prstGeom>
          <a:noFill/>
          <a:ln>
            <a:noFill/>
          </a:ln>
        </p:spPr>
      </p:sp>
      <p:sp>
        <p:nvSpPr>
          <p:cNvPr id="71" name="Google Shape;71;p1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2" name="Google Shape;72;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75"/>
        <p:cNvGrpSpPr/>
        <p:nvPr/>
      </p:nvGrpSpPr>
      <p:grpSpPr>
        <a:xfrm>
          <a:off x="0" y="0"/>
          <a:ext cx="0" cy="0"/>
          <a:chOff x="0" y="0"/>
          <a:chExt cx="0" cy="0"/>
        </a:xfrm>
      </p:grpSpPr>
      <p:sp>
        <p:nvSpPr>
          <p:cNvPr id="76" name="Google Shape;76;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1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竖排标题与文本" type="vertTitleAndTx">
  <p:cSld name="VERTICAL_TITLE_AND_VERTICAL_TEXT">
    <p:spTree>
      <p:nvGrpSpPr>
        <p:cNvPr id="1" name="Shape 81"/>
        <p:cNvGrpSpPr/>
        <p:nvPr/>
      </p:nvGrpSpPr>
      <p:grpSpPr>
        <a:xfrm>
          <a:off x="0" y="0"/>
          <a:ext cx="0" cy="0"/>
          <a:chOff x="0" y="0"/>
          <a:chExt cx="0" cy="0"/>
        </a:xfrm>
      </p:grpSpPr>
      <p:sp>
        <p:nvSpPr>
          <p:cNvPr id="82" name="Google Shape;82;p1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自定义版式">
  <p:cSld name="自定义版式">
    <p:bg>
      <p:bgPr>
        <a:blipFill>
          <a:blip r:embed="rId2">
            <a:alphaModFix/>
          </a:blip>
          <a:stretch>
            <a:fillRect/>
          </a:stretch>
        </a:blipFill>
        <a:effectLst/>
      </p:bgPr>
    </p:bg>
    <p:spTree>
      <p:nvGrpSpPr>
        <p:cNvPr id="1" name="Shape 1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自定义版式">
  <p:cSld name="2_自定义版式">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4"/>
          <p:cNvSpPr txBox="1">
            <a:spLocks noGrp="1"/>
          </p:cNvSpPr>
          <p:nvPr>
            <p:ph type="body" idx="1"/>
          </p:nvPr>
        </p:nvSpPr>
        <p:spPr>
          <a:xfrm>
            <a:off x="1483660" y="328655"/>
            <a:ext cx="3708400" cy="482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700"/>
              <a:buNone/>
              <a:defRPr sz="27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4"/>
          <p:cNvSpPr txBox="1">
            <a:spLocks noGrp="1"/>
          </p:cNvSpPr>
          <p:nvPr>
            <p:ph type="body" idx="2"/>
          </p:nvPr>
        </p:nvSpPr>
        <p:spPr>
          <a:xfrm>
            <a:off x="1483660" y="763630"/>
            <a:ext cx="3708400" cy="43652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D8D8D8"/>
              </a:buClr>
              <a:buSzPts val="2400"/>
              <a:buNone/>
              <a:defRPr sz="2400">
                <a:solidFill>
                  <a:srgbClr val="D8D8D8"/>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0" name="Google Shape;20;p4"/>
          <p:cNvPicPr preferRelativeResize="0"/>
          <p:nvPr/>
        </p:nvPicPr>
        <p:blipFill rotWithShape="1">
          <a:blip r:embed="rId3">
            <a:alphaModFix/>
          </a:blip>
          <a:srcRect/>
          <a:stretch/>
        </p:blipFill>
        <p:spPr>
          <a:xfrm>
            <a:off x="58738" y="44492"/>
            <a:ext cx="1348722" cy="14128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900" fill="hold"/>
                                        <p:tgtEl>
                                          <p:spTgt spid="20"/>
                                        </p:tgtEl>
                                        <p:attrNameLst>
                                          <p:attrName>r</p:attrName>
                                        </p:attrNameLst>
                                      </p:cBhvr>
                                    </p:animRot>
                                  </p:childTnLst>
                                </p:cTn>
                              </p:par>
                              <p:par>
                                <p:cTn id="7" presetID="2" presetClass="entr" presetSubtype="1" fill="hold" nodeType="withEffect">
                                  <p:stCondLst>
                                    <p:cond delay="0"/>
                                  </p:stCondLst>
                                  <p:childTnLst>
                                    <p:set>
                                      <p:cBhvr>
                                        <p:cTn id="8" dur="1" fill="hold">
                                          <p:stCondLst>
                                            <p:cond delay="0"/>
                                          </p:stCondLst>
                                        </p:cTn>
                                        <p:tgtEl>
                                          <p:spTgt spid="18">
                                            <p:txEl>
                                              <p:pRg st="0" end="0"/>
                                            </p:txEl>
                                          </p:spTgt>
                                        </p:tgtEl>
                                        <p:attrNameLst>
                                          <p:attrName>style.visibility</p:attrName>
                                        </p:attrNameLst>
                                      </p:cBhvr>
                                      <p:to>
                                        <p:strVal val="visible"/>
                                      </p:to>
                                    </p:set>
                                    <p:anim calcmode="lin" valueType="num">
                                      <p:cBhvr additive="base">
                                        <p:cTn id="9" dur="500"/>
                                        <p:tgtEl>
                                          <p:spTgt spid="18">
                                            <p:txEl>
                                              <p:pRg st="0" end="0"/>
                                            </p:txEl>
                                          </p:spTgt>
                                        </p:tgtEl>
                                        <p:attrNameLst>
                                          <p:attrName>ppt_y</p:attrName>
                                        </p:attrNameLst>
                                      </p:cBhvr>
                                      <p:tavLst>
                                        <p:tav tm="0">
                                          <p:val>
                                            <p:strVal val="#ppt_y-1"/>
                                          </p:val>
                                        </p:tav>
                                        <p:tav tm="100000">
                                          <p:val>
                                            <p:strVal val="#ppt_y"/>
                                          </p:val>
                                        </p:tav>
                                      </p:tavLst>
                                    </p:anim>
                                  </p:childTnLst>
                                </p:cTn>
                              </p:par>
                              <p:par>
                                <p:cTn id="10" presetID="2" presetClass="entr" presetSubtype="1" fill="hold" nodeType="with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 calcmode="lin" valueType="num">
                                      <p:cBhvr additive="base">
                                        <p:cTn id="12" dur="500"/>
                                        <p:tgtEl>
                                          <p:spTgt spid="18">
                                            <p:txEl>
                                              <p:pRg st="1" end="1"/>
                                            </p:txEl>
                                          </p:spTgt>
                                        </p:tgtEl>
                                        <p:attrNameLst>
                                          <p:attrName>ppt_y</p:attrName>
                                        </p:attrNameLst>
                                      </p:cBhvr>
                                      <p:tavLst>
                                        <p:tav tm="0">
                                          <p:val>
                                            <p:strVal val="#ppt_y-1"/>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anim calcmode="lin" valueType="num">
                                      <p:cBhvr additive="base">
                                        <p:cTn id="15" dur="500"/>
                                        <p:tgtEl>
                                          <p:spTgt spid="18">
                                            <p:txEl>
                                              <p:pRg st="2" end="2"/>
                                            </p:txEl>
                                          </p:spTgt>
                                        </p:tgtEl>
                                        <p:attrNameLst>
                                          <p:attrName>ppt_y</p:attrName>
                                        </p:attrNameLst>
                                      </p:cBhvr>
                                      <p:tavLst>
                                        <p:tav tm="0">
                                          <p:val>
                                            <p:strVal val="#ppt_y-1"/>
                                          </p:val>
                                        </p:tav>
                                        <p:tav tm="100000">
                                          <p:val>
                                            <p:strVal val="#ppt_y"/>
                                          </p:val>
                                        </p:tav>
                                      </p:tavLst>
                                    </p:anim>
                                  </p:childTnLst>
                                </p:cTn>
                              </p:par>
                              <p:par>
                                <p:cTn id="16" presetID="2" presetClass="entr" presetSubtype="1" fill="hold" nodeType="withEffect">
                                  <p:stCondLst>
                                    <p:cond delay="0"/>
                                  </p:stCondLst>
                                  <p:childTnLst>
                                    <p:set>
                                      <p:cBhvr>
                                        <p:cTn id="17" dur="1" fill="hold">
                                          <p:stCondLst>
                                            <p:cond delay="0"/>
                                          </p:stCondLst>
                                        </p:cTn>
                                        <p:tgtEl>
                                          <p:spTgt spid="18">
                                            <p:txEl>
                                              <p:pRg st="3" end="3"/>
                                            </p:txEl>
                                          </p:spTgt>
                                        </p:tgtEl>
                                        <p:attrNameLst>
                                          <p:attrName>style.visibility</p:attrName>
                                        </p:attrNameLst>
                                      </p:cBhvr>
                                      <p:to>
                                        <p:strVal val="visible"/>
                                      </p:to>
                                    </p:set>
                                    <p:anim calcmode="lin" valueType="num">
                                      <p:cBhvr additive="base">
                                        <p:cTn id="18" dur="500"/>
                                        <p:tgtEl>
                                          <p:spTgt spid="18">
                                            <p:txEl>
                                              <p:pRg st="3" end="3"/>
                                            </p:txEl>
                                          </p:spTgt>
                                        </p:tgtEl>
                                        <p:attrNameLst>
                                          <p:attrName>ppt_y</p:attrName>
                                        </p:attrNameLst>
                                      </p:cBhvr>
                                      <p:tavLst>
                                        <p:tav tm="0">
                                          <p:val>
                                            <p:strVal val="#ppt_y-1"/>
                                          </p:val>
                                        </p:tav>
                                        <p:tav tm="100000">
                                          <p:val>
                                            <p:strVal val="#ppt_y"/>
                                          </p:val>
                                        </p:tav>
                                      </p:tavLst>
                                    </p:anim>
                                  </p:childTnLst>
                                </p:cTn>
                              </p:par>
                              <p:par>
                                <p:cTn id="19" presetID="2" presetClass="entr" presetSubtype="1" fill="hold" nodeType="withEffect">
                                  <p:stCondLst>
                                    <p:cond delay="0"/>
                                  </p:stCondLst>
                                  <p:childTnLst>
                                    <p:set>
                                      <p:cBhvr>
                                        <p:cTn id="20" dur="1" fill="hold">
                                          <p:stCondLst>
                                            <p:cond delay="0"/>
                                          </p:stCondLst>
                                        </p:cTn>
                                        <p:tgtEl>
                                          <p:spTgt spid="18">
                                            <p:txEl>
                                              <p:pRg st="4" end="4"/>
                                            </p:txEl>
                                          </p:spTgt>
                                        </p:tgtEl>
                                        <p:attrNameLst>
                                          <p:attrName>style.visibility</p:attrName>
                                        </p:attrNameLst>
                                      </p:cBhvr>
                                      <p:to>
                                        <p:strVal val="visible"/>
                                      </p:to>
                                    </p:set>
                                    <p:anim calcmode="lin" valueType="num">
                                      <p:cBhvr additive="base">
                                        <p:cTn id="21" dur="500"/>
                                        <p:tgtEl>
                                          <p:spTgt spid="18">
                                            <p:txEl>
                                              <p:pRg st="4" end="4"/>
                                            </p:txEl>
                                          </p:spTgt>
                                        </p:tgtEl>
                                        <p:attrNameLst>
                                          <p:attrName>ppt_y</p:attrName>
                                        </p:attrNameLst>
                                      </p:cBhvr>
                                      <p:tavLst>
                                        <p:tav tm="0">
                                          <p:val>
                                            <p:strVal val="#ppt_y-1"/>
                                          </p:val>
                                        </p:tav>
                                        <p:tav tm="100000">
                                          <p:val>
                                            <p:strVal val="#ppt_y"/>
                                          </p:val>
                                        </p:tav>
                                      </p:tavLst>
                                    </p:anim>
                                  </p:childTnLst>
                                </p:cTn>
                              </p:par>
                              <p:par>
                                <p:cTn id="22" presetID="2" presetClass="entr" presetSubtype="1" fill="hold" nodeType="withEffect">
                                  <p:stCondLst>
                                    <p:cond delay="0"/>
                                  </p:stCondLst>
                                  <p:childTnLst>
                                    <p:set>
                                      <p:cBhvr>
                                        <p:cTn id="23" dur="1" fill="hold">
                                          <p:stCondLst>
                                            <p:cond delay="0"/>
                                          </p:stCondLst>
                                        </p:cTn>
                                        <p:tgtEl>
                                          <p:spTgt spid="18">
                                            <p:txEl>
                                              <p:pRg st="5" end="5"/>
                                            </p:txEl>
                                          </p:spTgt>
                                        </p:tgtEl>
                                        <p:attrNameLst>
                                          <p:attrName>style.visibility</p:attrName>
                                        </p:attrNameLst>
                                      </p:cBhvr>
                                      <p:to>
                                        <p:strVal val="visible"/>
                                      </p:to>
                                    </p:set>
                                    <p:anim calcmode="lin" valueType="num">
                                      <p:cBhvr additive="base">
                                        <p:cTn id="24" dur="500"/>
                                        <p:tgtEl>
                                          <p:spTgt spid="18">
                                            <p:txEl>
                                              <p:pRg st="5" end="5"/>
                                            </p:txEl>
                                          </p:spTgt>
                                        </p:tgtEl>
                                        <p:attrNameLst>
                                          <p:attrName>ppt_y</p:attrName>
                                        </p:attrNameLst>
                                      </p:cBhvr>
                                      <p:tavLst>
                                        <p:tav tm="0">
                                          <p:val>
                                            <p:strVal val="#ppt_y-1"/>
                                          </p:val>
                                        </p:tav>
                                        <p:tav tm="100000">
                                          <p:val>
                                            <p:strVal val="#ppt_y"/>
                                          </p:val>
                                        </p:tav>
                                      </p:tavLst>
                                    </p:anim>
                                  </p:childTnLst>
                                </p:cTn>
                              </p:par>
                              <p:par>
                                <p:cTn id="25" presetID="2" presetClass="entr" presetSubtype="1" fill="hold" nodeType="withEffect">
                                  <p:stCondLst>
                                    <p:cond delay="0"/>
                                  </p:stCondLst>
                                  <p:childTnLst>
                                    <p:set>
                                      <p:cBhvr>
                                        <p:cTn id="26" dur="1" fill="hold">
                                          <p:stCondLst>
                                            <p:cond delay="0"/>
                                          </p:stCondLst>
                                        </p:cTn>
                                        <p:tgtEl>
                                          <p:spTgt spid="18">
                                            <p:txEl>
                                              <p:pRg st="6" end="6"/>
                                            </p:txEl>
                                          </p:spTgt>
                                        </p:tgtEl>
                                        <p:attrNameLst>
                                          <p:attrName>style.visibility</p:attrName>
                                        </p:attrNameLst>
                                      </p:cBhvr>
                                      <p:to>
                                        <p:strVal val="visible"/>
                                      </p:to>
                                    </p:set>
                                    <p:anim calcmode="lin" valueType="num">
                                      <p:cBhvr additive="base">
                                        <p:cTn id="27" dur="500"/>
                                        <p:tgtEl>
                                          <p:spTgt spid="18">
                                            <p:txEl>
                                              <p:pRg st="6" end="6"/>
                                            </p:txEl>
                                          </p:spTgt>
                                        </p:tgtEl>
                                        <p:attrNameLst>
                                          <p:attrName>ppt_y</p:attrName>
                                        </p:attrNameLst>
                                      </p:cBhvr>
                                      <p:tavLst>
                                        <p:tav tm="0">
                                          <p:val>
                                            <p:strVal val="#ppt_y-1"/>
                                          </p:val>
                                        </p:tav>
                                        <p:tav tm="100000">
                                          <p:val>
                                            <p:strVal val="#ppt_y"/>
                                          </p:val>
                                        </p:tav>
                                      </p:tavLst>
                                    </p:anim>
                                  </p:childTnLst>
                                </p:cTn>
                              </p:par>
                              <p:par>
                                <p:cTn id="28" presetID="2" presetClass="entr" presetSubtype="1" fill="hold" nodeType="withEffect">
                                  <p:stCondLst>
                                    <p:cond delay="0"/>
                                  </p:stCondLst>
                                  <p:childTnLst>
                                    <p:set>
                                      <p:cBhvr>
                                        <p:cTn id="29" dur="1" fill="hold">
                                          <p:stCondLst>
                                            <p:cond delay="0"/>
                                          </p:stCondLst>
                                        </p:cTn>
                                        <p:tgtEl>
                                          <p:spTgt spid="18">
                                            <p:txEl>
                                              <p:pRg st="7" end="7"/>
                                            </p:txEl>
                                          </p:spTgt>
                                        </p:tgtEl>
                                        <p:attrNameLst>
                                          <p:attrName>style.visibility</p:attrName>
                                        </p:attrNameLst>
                                      </p:cBhvr>
                                      <p:to>
                                        <p:strVal val="visible"/>
                                      </p:to>
                                    </p:set>
                                    <p:anim calcmode="lin" valueType="num">
                                      <p:cBhvr additive="base">
                                        <p:cTn id="30" dur="500"/>
                                        <p:tgtEl>
                                          <p:spTgt spid="18">
                                            <p:txEl>
                                              <p:pRg st="7" end="7"/>
                                            </p:txEl>
                                          </p:spTgt>
                                        </p:tgtEl>
                                        <p:attrNameLst>
                                          <p:attrName>ppt_y</p:attrName>
                                        </p:attrNameLst>
                                      </p:cBhvr>
                                      <p:tavLst>
                                        <p:tav tm="0">
                                          <p:val>
                                            <p:strVal val="#ppt_y-1"/>
                                          </p:val>
                                        </p:tav>
                                        <p:tav tm="100000">
                                          <p:val>
                                            <p:strVal val="#ppt_y"/>
                                          </p:val>
                                        </p:tav>
                                      </p:tavLst>
                                    </p:anim>
                                  </p:childTnLst>
                                </p:cTn>
                              </p:par>
                              <p:par>
                                <p:cTn id="31" presetID="2" presetClass="entr" presetSubtype="1" fill="hold" nodeType="withEffect">
                                  <p:stCondLst>
                                    <p:cond delay="0"/>
                                  </p:stCondLst>
                                  <p:childTnLst>
                                    <p:set>
                                      <p:cBhvr>
                                        <p:cTn id="32" dur="1" fill="hold">
                                          <p:stCondLst>
                                            <p:cond delay="0"/>
                                          </p:stCondLst>
                                        </p:cTn>
                                        <p:tgtEl>
                                          <p:spTgt spid="18">
                                            <p:txEl>
                                              <p:pRg st="8" end="8"/>
                                            </p:txEl>
                                          </p:spTgt>
                                        </p:tgtEl>
                                        <p:attrNameLst>
                                          <p:attrName>style.visibility</p:attrName>
                                        </p:attrNameLst>
                                      </p:cBhvr>
                                      <p:to>
                                        <p:strVal val="visible"/>
                                      </p:to>
                                    </p:set>
                                    <p:anim calcmode="lin" valueType="num">
                                      <p:cBhvr additive="base">
                                        <p:cTn id="33" dur="500"/>
                                        <p:tgtEl>
                                          <p:spTgt spid="18">
                                            <p:txEl>
                                              <p:pRg st="8" end="8"/>
                                            </p:txEl>
                                          </p:spTgt>
                                        </p:tgtEl>
                                        <p:attrNameLst>
                                          <p:attrName>ppt_y</p:attrName>
                                        </p:attrNameLst>
                                      </p:cBhvr>
                                      <p:tavLst>
                                        <p:tav tm="0">
                                          <p:val>
                                            <p:strVal val="#ppt_y-1"/>
                                          </p:val>
                                        </p:tav>
                                        <p:tav tm="100000">
                                          <p:val>
                                            <p:strVal val="#ppt_y"/>
                                          </p:val>
                                        </p:tav>
                                      </p:tavLst>
                                    </p:anim>
                                  </p:childTnLst>
                                </p:cTn>
                              </p:par>
                              <p:par>
                                <p:cTn id="34" presetID="2" presetClass="entr" presetSubtype="8" fill="hold" nodeType="withEffect">
                                  <p:stCondLst>
                                    <p:cond delay="250"/>
                                  </p:stCondLst>
                                  <p:childTnLst>
                                    <p:set>
                                      <p:cBhvr>
                                        <p:cTn id="35" dur="1" fill="hold">
                                          <p:stCondLst>
                                            <p:cond delay="0"/>
                                          </p:stCondLst>
                                        </p:cTn>
                                        <p:tgtEl>
                                          <p:spTgt spid="19">
                                            <p:txEl>
                                              <p:pRg st="0" end="0"/>
                                            </p:txEl>
                                          </p:spTgt>
                                        </p:tgtEl>
                                        <p:attrNameLst>
                                          <p:attrName>style.visibility</p:attrName>
                                        </p:attrNameLst>
                                      </p:cBhvr>
                                      <p:to>
                                        <p:strVal val="visible"/>
                                      </p:to>
                                    </p:set>
                                    <p:anim calcmode="lin" valueType="num">
                                      <p:cBhvr additive="base">
                                        <p:cTn id="36" dur="500"/>
                                        <p:tgtEl>
                                          <p:spTgt spid="19">
                                            <p:txEl>
                                              <p:pRg st="0" end="0"/>
                                            </p:txEl>
                                          </p:spTgt>
                                        </p:tgtEl>
                                        <p:attrNameLst>
                                          <p:attrName>ppt_x</p:attrName>
                                        </p:attrNameLst>
                                      </p:cBhvr>
                                      <p:tavLst>
                                        <p:tav tm="0">
                                          <p:val>
                                            <p:strVal val="#ppt_x-1"/>
                                          </p:val>
                                        </p:tav>
                                        <p:tav tm="100000">
                                          <p:val>
                                            <p:strVal val="#ppt_x"/>
                                          </p:val>
                                        </p:tav>
                                      </p:tavLst>
                                    </p:anim>
                                  </p:childTnLst>
                                </p:cTn>
                              </p:par>
                              <p:par>
                                <p:cTn id="37" presetID="2" presetClass="entr" presetSubtype="8" fill="hold" nodeType="withEffect">
                                  <p:stCondLst>
                                    <p:cond delay="250"/>
                                  </p:stCondLst>
                                  <p:childTnLst>
                                    <p:set>
                                      <p:cBhvr>
                                        <p:cTn id="38" dur="1" fill="hold">
                                          <p:stCondLst>
                                            <p:cond delay="0"/>
                                          </p:stCondLst>
                                        </p:cTn>
                                        <p:tgtEl>
                                          <p:spTgt spid="19">
                                            <p:txEl>
                                              <p:pRg st="1" end="1"/>
                                            </p:txEl>
                                          </p:spTgt>
                                        </p:tgtEl>
                                        <p:attrNameLst>
                                          <p:attrName>style.visibility</p:attrName>
                                        </p:attrNameLst>
                                      </p:cBhvr>
                                      <p:to>
                                        <p:strVal val="visible"/>
                                      </p:to>
                                    </p:set>
                                    <p:anim calcmode="lin" valueType="num">
                                      <p:cBhvr additive="base">
                                        <p:cTn id="39" dur="500"/>
                                        <p:tgtEl>
                                          <p:spTgt spid="19">
                                            <p:txEl>
                                              <p:pRg st="1" end="1"/>
                                            </p:txEl>
                                          </p:spTgt>
                                        </p:tgtEl>
                                        <p:attrNameLst>
                                          <p:attrName>ppt_x</p:attrName>
                                        </p:attrNameLst>
                                      </p:cBhvr>
                                      <p:tavLst>
                                        <p:tav tm="0">
                                          <p:val>
                                            <p:strVal val="#ppt_x-1"/>
                                          </p:val>
                                        </p:tav>
                                        <p:tav tm="100000">
                                          <p:val>
                                            <p:strVal val="#ppt_x"/>
                                          </p:val>
                                        </p:tav>
                                      </p:tavLst>
                                    </p:anim>
                                  </p:childTnLst>
                                </p:cTn>
                              </p:par>
                              <p:par>
                                <p:cTn id="40" presetID="2" presetClass="entr" presetSubtype="8" fill="hold" nodeType="withEffect">
                                  <p:stCondLst>
                                    <p:cond delay="250"/>
                                  </p:stCondLst>
                                  <p:childTnLst>
                                    <p:set>
                                      <p:cBhvr>
                                        <p:cTn id="41" dur="1" fill="hold">
                                          <p:stCondLst>
                                            <p:cond delay="0"/>
                                          </p:stCondLst>
                                        </p:cTn>
                                        <p:tgtEl>
                                          <p:spTgt spid="19">
                                            <p:txEl>
                                              <p:pRg st="2" end="2"/>
                                            </p:txEl>
                                          </p:spTgt>
                                        </p:tgtEl>
                                        <p:attrNameLst>
                                          <p:attrName>style.visibility</p:attrName>
                                        </p:attrNameLst>
                                      </p:cBhvr>
                                      <p:to>
                                        <p:strVal val="visible"/>
                                      </p:to>
                                    </p:set>
                                    <p:anim calcmode="lin" valueType="num">
                                      <p:cBhvr additive="base">
                                        <p:cTn id="42" dur="500"/>
                                        <p:tgtEl>
                                          <p:spTgt spid="19">
                                            <p:txEl>
                                              <p:pRg st="2" end="2"/>
                                            </p:txEl>
                                          </p:spTgt>
                                        </p:tgtEl>
                                        <p:attrNameLst>
                                          <p:attrName>ppt_x</p:attrName>
                                        </p:attrNameLst>
                                      </p:cBhvr>
                                      <p:tavLst>
                                        <p:tav tm="0">
                                          <p:val>
                                            <p:strVal val="#ppt_x-1"/>
                                          </p:val>
                                        </p:tav>
                                        <p:tav tm="100000">
                                          <p:val>
                                            <p:strVal val="#ppt_x"/>
                                          </p:val>
                                        </p:tav>
                                      </p:tavLst>
                                    </p:anim>
                                  </p:childTnLst>
                                </p:cTn>
                              </p:par>
                              <p:par>
                                <p:cTn id="43" presetID="2" presetClass="entr" presetSubtype="8" fill="hold" nodeType="withEffect">
                                  <p:stCondLst>
                                    <p:cond delay="250"/>
                                  </p:stCondLst>
                                  <p:childTnLst>
                                    <p:set>
                                      <p:cBhvr>
                                        <p:cTn id="44" dur="1" fill="hold">
                                          <p:stCondLst>
                                            <p:cond delay="0"/>
                                          </p:stCondLst>
                                        </p:cTn>
                                        <p:tgtEl>
                                          <p:spTgt spid="19">
                                            <p:txEl>
                                              <p:pRg st="3" end="3"/>
                                            </p:txEl>
                                          </p:spTgt>
                                        </p:tgtEl>
                                        <p:attrNameLst>
                                          <p:attrName>style.visibility</p:attrName>
                                        </p:attrNameLst>
                                      </p:cBhvr>
                                      <p:to>
                                        <p:strVal val="visible"/>
                                      </p:to>
                                    </p:set>
                                    <p:anim calcmode="lin" valueType="num">
                                      <p:cBhvr additive="base">
                                        <p:cTn id="45" dur="500"/>
                                        <p:tgtEl>
                                          <p:spTgt spid="19">
                                            <p:txEl>
                                              <p:pRg st="3" end="3"/>
                                            </p:txEl>
                                          </p:spTgt>
                                        </p:tgtEl>
                                        <p:attrNameLst>
                                          <p:attrName>ppt_x</p:attrName>
                                        </p:attrNameLst>
                                      </p:cBhvr>
                                      <p:tavLst>
                                        <p:tav tm="0">
                                          <p:val>
                                            <p:strVal val="#ppt_x-1"/>
                                          </p:val>
                                        </p:tav>
                                        <p:tav tm="100000">
                                          <p:val>
                                            <p:strVal val="#ppt_x"/>
                                          </p:val>
                                        </p:tav>
                                      </p:tavLst>
                                    </p:anim>
                                  </p:childTnLst>
                                </p:cTn>
                              </p:par>
                              <p:par>
                                <p:cTn id="46" presetID="2" presetClass="entr" presetSubtype="8" fill="hold" nodeType="withEffect">
                                  <p:stCondLst>
                                    <p:cond delay="250"/>
                                  </p:stCondLst>
                                  <p:childTnLst>
                                    <p:set>
                                      <p:cBhvr>
                                        <p:cTn id="47" dur="1" fill="hold">
                                          <p:stCondLst>
                                            <p:cond delay="0"/>
                                          </p:stCondLst>
                                        </p:cTn>
                                        <p:tgtEl>
                                          <p:spTgt spid="19">
                                            <p:txEl>
                                              <p:pRg st="4" end="4"/>
                                            </p:txEl>
                                          </p:spTgt>
                                        </p:tgtEl>
                                        <p:attrNameLst>
                                          <p:attrName>style.visibility</p:attrName>
                                        </p:attrNameLst>
                                      </p:cBhvr>
                                      <p:to>
                                        <p:strVal val="visible"/>
                                      </p:to>
                                    </p:set>
                                    <p:anim calcmode="lin" valueType="num">
                                      <p:cBhvr additive="base">
                                        <p:cTn id="48" dur="500"/>
                                        <p:tgtEl>
                                          <p:spTgt spid="19">
                                            <p:txEl>
                                              <p:pRg st="4" end="4"/>
                                            </p:txEl>
                                          </p:spTgt>
                                        </p:tgtEl>
                                        <p:attrNameLst>
                                          <p:attrName>ppt_x</p:attrName>
                                        </p:attrNameLst>
                                      </p:cBhvr>
                                      <p:tavLst>
                                        <p:tav tm="0">
                                          <p:val>
                                            <p:strVal val="#ppt_x-1"/>
                                          </p:val>
                                        </p:tav>
                                        <p:tav tm="100000">
                                          <p:val>
                                            <p:strVal val="#ppt_x"/>
                                          </p:val>
                                        </p:tav>
                                      </p:tavLst>
                                    </p:anim>
                                  </p:childTnLst>
                                </p:cTn>
                              </p:par>
                              <p:par>
                                <p:cTn id="49" presetID="2" presetClass="entr" presetSubtype="8" fill="hold" nodeType="withEffect">
                                  <p:stCondLst>
                                    <p:cond delay="250"/>
                                  </p:stCondLst>
                                  <p:childTnLst>
                                    <p:set>
                                      <p:cBhvr>
                                        <p:cTn id="50" dur="1" fill="hold">
                                          <p:stCondLst>
                                            <p:cond delay="0"/>
                                          </p:stCondLst>
                                        </p:cTn>
                                        <p:tgtEl>
                                          <p:spTgt spid="19">
                                            <p:txEl>
                                              <p:pRg st="5" end="5"/>
                                            </p:txEl>
                                          </p:spTgt>
                                        </p:tgtEl>
                                        <p:attrNameLst>
                                          <p:attrName>style.visibility</p:attrName>
                                        </p:attrNameLst>
                                      </p:cBhvr>
                                      <p:to>
                                        <p:strVal val="visible"/>
                                      </p:to>
                                    </p:set>
                                    <p:anim calcmode="lin" valueType="num">
                                      <p:cBhvr additive="base">
                                        <p:cTn id="51" dur="500"/>
                                        <p:tgtEl>
                                          <p:spTgt spid="19">
                                            <p:txEl>
                                              <p:pRg st="5" end="5"/>
                                            </p:txEl>
                                          </p:spTgt>
                                        </p:tgtEl>
                                        <p:attrNameLst>
                                          <p:attrName>ppt_x</p:attrName>
                                        </p:attrNameLst>
                                      </p:cBhvr>
                                      <p:tavLst>
                                        <p:tav tm="0">
                                          <p:val>
                                            <p:strVal val="#ppt_x-1"/>
                                          </p:val>
                                        </p:tav>
                                        <p:tav tm="100000">
                                          <p:val>
                                            <p:strVal val="#ppt_x"/>
                                          </p:val>
                                        </p:tav>
                                      </p:tavLst>
                                    </p:anim>
                                  </p:childTnLst>
                                </p:cTn>
                              </p:par>
                              <p:par>
                                <p:cTn id="52" presetID="2" presetClass="entr" presetSubtype="8" fill="hold" nodeType="withEffect">
                                  <p:stCondLst>
                                    <p:cond delay="250"/>
                                  </p:stCondLst>
                                  <p:childTnLst>
                                    <p:set>
                                      <p:cBhvr>
                                        <p:cTn id="53" dur="1" fill="hold">
                                          <p:stCondLst>
                                            <p:cond delay="0"/>
                                          </p:stCondLst>
                                        </p:cTn>
                                        <p:tgtEl>
                                          <p:spTgt spid="19">
                                            <p:txEl>
                                              <p:pRg st="6" end="6"/>
                                            </p:txEl>
                                          </p:spTgt>
                                        </p:tgtEl>
                                        <p:attrNameLst>
                                          <p:attrName>style.visibility</p:attrName>
                                        </p:attrNameLst>
                                      </p:cBhvr>
                                      <p:to>
                                        <p:strVal val="visible"/>
                                      </p:to>
                                    </p:set>
                                    <p:anim calcmode="lin" valueType="num">
                                      <p:cBhvr additive="base">
                                        <p:cTn id="54" dur="500"/>
                                        <p:tgtEl>
                                          <p:spTgt spid="19">
                                            <p:txEl>
                                              <p:pRg st="6" end="6"/>
                                            </p:txEl>
                                          </p:spTgt>
                                        </p:tgtEl>
                                        <p:attrNameLst>
                                          <p:attrName>ppt_x</p:attrName>
                                        </p:attrNameLst>
                                      </p:cBhvr>
                                      <p:tavLst>
                                        <p:tav tm="0">
                                          <p:val>
                                            <p:strVal val="#ppt_x-1"/>
                                          </p:val>
                                        </p:tav>
                                        <p:tav tm="100000">
                                          <p:val>
                                            <p:strVal val="#ppt_x"/>
                                          </p:val>
                                        </p:tav>
                                      </p:tavLst>
                                    </p:anim>
                                  </p:childTnLst>
                                </p:cTn>
                              </p:par>
                              <p:par>
                                <p:cTn id="55" presetID="2" presetClass="entr" presetSubtype="8" fill="hold" nodeType="withEffect">
                                  <p:stCondLst>
                                    <p:cond delay="250"/>
                                  </p:stCondLst>
                                  <p:childTnLst>
                                    <p:set>
                                      <p:cBhvr>
                                        <p:cTn id="56" dur="1" fill="hold">
                                          <p:stCondLst>
                                            <p:cond delay="0"/>
                                          </p:stCondLst>
                                        </p:cTn>
                                        <p:tgtEl>
                                          <p:spTgt spid="19">
                                            <p:txEl>
                                              <p:pRg st="7" end="7"/>
                                            </p:txEl>
                                          </p:spTgt>
                                        </p:tgtEl>
                                        <p:attrNameLst>
                                          <p:attrName>style.visibility</p:attrName>
                                        </p:attrNameLst>
                                      </p:cBhvr>
                                      <p:to>
                                        <p:strVal val="visible"/>
                                      </p:to>
                                    </p:set>
                                    <p:anim calcmode="lin" valueType="num">
                                      <p:cBhvr additive="base">
                                        <p:cTn id="57" dur="500"/>
                                        <p:tgtEl>
                                          <p:spTgt spid="19">
                                            <p:txEl>
                                              <p:pRg st="7" end="7"/>
                                            </p:txEl>
                                          </p:spTgt>
                                        </p:tgtEl>
                                        <p:attrNameLst>
                                          <p:attrName>ppt_x</p:attrName>
                                        </p:attrNameLst>
                                      </p:cBhvr>
                                      <p:tavLst>
                                        <p:tav tm="0">
                                          <p:val>
                                            <p:strVal val="#ppt_x-1"/>
                                          </p:val>
                                        </p:tav>
                                        <p:tav tm="100000">
                                          <p:val>
                                            <p:strVal val="#ppt_x"/>
                                          </p:val>
                                        </p:tav>
                                      </p:tavLst>
                                    </p:anim>
                                  </p:childTnLst>
                                </p:cTn>
                              </p:par>
                              <p:par>
                                <p:cTn id="58" presetID="2" presetClass="entr" presetSubtype="8" fill="hold" nodeType="withEffect">
                                  <p:stCondLst>
                                    <p:cond delay="250"/>
                                  </p:stCondLst>
                                  <p:childTnLst>
                                    <p:set>
                                      <p:cBhvr>
                                        <p:cTn id="59" dur="1" fill="hold">
                                          <p:stCondLst>
                                            <p:cond delay="0"/>
                                          </p:stCondLst>
                                        </p:cTn>
                                        <p:tgtEl>
                                          <p:spTgt spid="19">
                                            <p:txEl>
                                              <p:pRg st="8" end="8"/>
                                            </p:txEl>
                                          </p:spTgt>
                                        </p:tgtEl>
                                        <p:attrNameLst>
                                          <p:attrName>style.visibility</p:attrName>
                                        </p:attrNameLst>
                                      </p:cBhvr>
                                      <p:to>
                                        <p:strVal val="visible"/>
                                      </p:to>
                                    </p:set>
                                    <p:anim calcmode="lin" valueType="num">
                                      <p:cBhvr additive="base">
                                        <p:cTn id="60" dur="500"/>
                                        <p:tgtEl>
                                          <p:spTgt spid="19">
                                            <p:txEl>
                                              <p:pRg st="8" end="8"/>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标题幻灯片" type="title">
  <p:cSld name="TITLE">
    <p:spTree>
      <p:nvGrpSpPr>
        <p:cNvPr id="1" name="Shape 21"/>
        <p:cNvGrpSpPr/>
        <p:nvPr/>
      </p:nvGrpSpPr>
      <p:grpSpPr>
        <a:xfrm>
          <a:off x="0" y="0"/>
          <a:ext cx="0" cy="0"/>
          <a:chOff x="0" y="0"/>
          <a:chExt cx="0" cy="0"/>
        </a:xfrm>
      </p:grpSpPr>
      <p:sp>
        <p:nvSpPr>
          <p:cNvPr id="22" name="Google Shape;22;p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Black"/>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Black"/>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6" name="Google Shape;36;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46"/>
        <p:cNvGrpSpPr/>
        <p:nvPr/>
      </p:nvGrpSpPr>
      <p:grpSpPr>
        <a:xfrm>
          <a:off x="0" y="0"/>
          <a:ext cx="0" cy="0"/>
          <a:chOff x="0" y="0"/>
          <a:chExt cx="0" cy="0"/>
        </a:xfrm>
      </p:grpSpPr>
      <p:sp>
        <p:nvSpPr>
          <p:cNvPr id="47" name="Google Shape;47;p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1" name="Google Shape;51;p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55"/>
        <p:cNvGrpSpPr/>
        <p:nvPr/>
      </p:nvGrpSpPr>
      <p:grpSpPr>
        <a:xfrm>
          <a:off x="0" y="0"/>
          <a:ext cx="0" cy="0"/>
          <a:chOff x="0" y="0"/>
          <a:chExt cx="0" cy="0"/>
        </a:xfrm>
      </p:grpSpPr>
      <p:sp>
        <p:nvSpPr>
          <p:cNvPr id="56" name="Google Shape;56;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Black"/>
              <a:buNone/>
              <a:defRPr sz="4400" b="0" i="0" u="none" strike="noStrike" cap="none">
                <a:solidFill>
                  <a:schemeClr val="dk1"/>
                </a:solidFill>
                <a:latin typeface="Arial Black"/>
                <a:ea typeface="Arial Black"/>
                <a:cs typeface="Arial Black"/>
                <a:sym typeface="Arial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16"/>
          <p:cNvPicPr preferRelativeResize="0"/>
          <p:nvPr/>
        </p:nvPicPr>
        <p:blipFill rotWithShape="1">
          <a:blip r:embed="rId3">
            <a:alphaModFix/>
          </a:blip>
          <a:srcRect/>
          <a:stretch/>
        </p:blipFill>
        <p:spPr>
          <a:xfrm>
            <a:off x="729574" y="3180896"/>
            <a:ext cx="10416777" cy="919425"/>
          </a:xfrm>
          <a:prstGeom prst="rect">
            <a:avLst/>
          </a:prstGeom>
          <a:noFill/>
          <a:ln>
            <a:noFill/>
          </a:ln>
        </p:spPr>
      </p:pic>
      <p:sp>
        <p:nvSpPr>
          <p:cNvPr id="93" name="Google Shape;93;p16"/>
          <p:cNvSpPr txBox="1"/>
          <p:nvPr/>
        </p:nvSpPr>
        <p:spPr>
          <a:xfrm>
            <a:off x="1286443" y="1657637"/>
            <a:ext cx="9859800" cy="1108200"/>
          </a:xfrm>
          <a:prstGeom prst="rect">
            <a:avLst/>
          </a:prstGeom>
          <a:noFill/>
          <a:ln>
            <a:noFill/>
          </a:ln>
          <a:effectLst>
            <a:outerShdw blurRad="50800" dist="762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6600" b="1" i="0" u="none" strike="noStrike" cap="none">
                <a:solidFill>
                  <a:schemeClr val="lt1"/>
                </a:solidFill>
                <a:latin typeface="Montserrat"/>
                <a:ea typeface="Montserrat"/>
                <a:cs typeface="Montserrat"/>
                <a:sym typeface="Montserrat"/>
              </a:rPr>
              <a:t> </a:t>
            </a:r>
            <a:r>
              <a:rPr lang="en-US" sz="6600" b="1">
                <a:solidFill>
                  <a:schemeClr val="lt1"/>
                </a:solidFill>
                <a:latin typeface="Montserrat"/>
                <a:ea typeface="Montserrat"/>
                <a:cs typeface="Montserrat"/>
                <a:sym typeface="Montserrat"/>
              </a:rPr>
              <a:t>NEWS-PPRO</a:t>
            </a:r>
            <a:endParaRPr sz="6600" b="1">
              <a:solidFill>
                <a:schemeClr val="lt1"/>
              </a:solidFill>
              <a:latin typeface="Montserrat"/>
              <a:ea typeface="Montserrat"/>
              <a:cs typeface="Montserrat"/>
              <a:sym typeface="Montserrat"/>
            </a:endParaRPr>
          </a:p>
        </p:txBody>
      </p:sp>
      <p:sp>
        <p:nvSpPr>
          <p:cNvPr id="94" name="Google Shape;94;p16"/>
          <p:cNvSpPr txBox="1"/>
          <p:nvPr/>
        </p:nvSpPr>
        <p:spPr>
          <a:xfrm>
            <a:off x="6531269" y="5387586"/>
            <a:ext cx="53112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rgbClr val="DBFBFF"/>
                </a:solidFill>
                <a:latin typeface="Montserrat"/>
                <a:ea typeface="Montserrat"/>
                <a:cs typeface="Montserrat"/>
                <a:sym typeface="Montserrat"/>
              </a:rPr>
              <a:t>Changing trading one stock at a time</a:t>
            </a:r>
            <a:endParaRPr sz="2000" dirty="0">
              <a:solidFill>
                <a:srgbClr val="DBFBFF"/>
              </a:solidFill>
              <a:latin typeface="Montserrat"/>
              <a:ea typeface="Montserrat"/>
              <a:cs typeface="Montserrat"/>
              <a:sym typeface="Montserrat"/>
            </a:endParaRPr>
          </a:p>
          <a:p>
            <a:pPr marL="0" marR="0" lvl="0" indent="0" algn="l" rtl="0">
              <a:spcBef>
                <a:spcPts val="0"/>
              </a:spcBef>
              <a:spcAft>
                <a:spcPts val="0"/>
              </a:spcAft>
              <a:buNone/>
            </a:pPr>
            <a:r>
              <a:rPr lang="en-US" sz="2000" dirty="0">
                <a:solidFill>
                  <a:srgbClr val="DBFBFF"/>
                </a:solidFill>
                <a:latin typeface="Montserrat"/>
                <a:ea typeface="Montserrat"/>
                <a:cs typeface="Montserrat"/>
                <a:sym typeface="Montserrat"/>
              </a:rPr>
              <a:t>By</a:t>
            </a:r>
            <a:r>
              <a:rPr lang="en-US" sz="2000">
                <a:solidFill>
                  <a:srgbClr val="DBFBFF"/>
                </a:solidFill>
                <a:latin typeface="Montserrat"/>
                <a:ea typeface="Montserrat"/>
                <a:cs typeface="Montserrat"/>
                <a:sym typeface="Montserrat"/>
              </a:rPr>
              <a:t>: Punit</a:t>
            </a:r>
            <a:endParaRPr sz="2000" dirty="0">
              <a:solidFill>
                <a:srgbClr val="DBFBFF"/>
              </a:solidFill>
              <a:latin typeface="Montserrat"/>
              <a:ea typeface="Montserrat"/>
              <a:cs typeface="Montserrat"/>
              <a:sym typeface="Montserrat"/>
            </a:endParaRPr>
          </a:p>
        </p:txBody>
      </p:sp>
      <p:sp>
        <p:nvSpPr>
          <p:cNvPr id="95" name="Google Shape;95;p16"/>
          <p:cNvSpPr/>
          <p:nvPr/>
        </p:nvSpPr>
        <p:spPr>
          <a:xfrm>
            <a:off x="729574" y="1100150"/>
            <a:ext cx="1905000" cy="1905000"/>
          </a:xfrm>
          <a:custGeom>
            <a:avLst/>
            <a:gdLst/>
            <a:ahLst/>
            <a:cxnLst/>
            <a:rect l="l" t="t" r="r" b="b"/>
            <a:pathLst>
              <a:path w="1380180" h="1380181" extrusionOk="0">
                <a:moveTo>
                  <a:pt x="386329" y="0"/>
                </a:moveTo>
                <a:lnTo>
                  <a:pt x="432048" y="0"/>
                </a:lnTo>
                <a:lnTo>
                  <a:pt x="432048" y="386329"/>
                </a:lnTo>
                <a:lnTo>
                  <a:pt x="1380180" y="386329"/>
                </a:lnTo>
                <a:lnTo>
                  <a:pt x="1380180" y="432048"/>
                </a:lnTo>
                <a:lnTo>
                  <a:pt x="432048" y="432048"/>
                </a:lnTo>
                <a:lnTo>
                  <a:pt x="432048" y="1380181"/>
                </a:lnTo>
                <a:lnTo>
                  <a:pt x="386329" y="1380181"/>
                </a:lnTo>
                <a:lnTo>
                  <a:pt x="386329" y="432048"/>
                </a:lnTo>
                <a:lnTo>
                  <a:pt x="0" y="432048"/>
                </a:lnTo>
                <a:lnTo>
                  <a:pt x="0" y="386329"/>
                </a:lnTo>
                <a:lnTo>
                  <a:pt x="386329" y="386329"/>
                </a:lnTo>
                <a:close/>
              </a:path>
            </a:pathLst>
          </a:custGeom>
          <a:solidFill>
            <a:srgbClr val="F2F2F2">
              <a:alpha val="7882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u="none">
              <a:solidFill>
                <a:schemeClr val="lt1"/>
              </a:solidFill>
              <a:latin typeface="Montserrat"/>
              <a:ea typeface="Montserrat"/>
              <a:cs typeface="Montserrat"/>
              <a:sym typeface="Montserrat"/>
            </a:endParaRPr>
          </a:p>
        </p:txBody>
      </p:sp>
      <p:sp>
        <p:nvSpPr>
          <p:cNvPr id="96" name="Google Shape;96;p16"/>
          <p:cNvSpPr/>
          <p:nvPr/>
        </p:nvSpPr>
        <p:spPr>
          <a:xfrm rot="10800000">
            <a:off x="9241351" y="3124212"/>
            <a:ext cx="1905000" cy="1905000"/>
          </a:xfrm>
          <a:custGeom>
            <a:avLst/>
            <a:gdLst/>
            <a:ahLst/>
            <a:cxnLst/>
            <a:rect l="l" t="t" r="r" b="b"/>
            <a:pathLst>
              <a:path w="1380180" h="1380181" extrusionOk="0">
                <a:moveTo>
                  <a:pt x="386329" y="0"/>
                </a:moveTo>
                <a:lnTo>
                  <a:pt x="432048" y="0"/>
                </a:lnTo>
                <a:lnTo>
                  <a:pt x="432048" y="386329"/>
                </a:lnTo>
                <a:lnTo>
                  <a:pt x="1380180" y="386329"/>
                </a:lnTo>
                <a:lnTo>
                  <a:pt x="1380180" y="432048"/>
                </a:lnTo>
                <a:lnTo>
                  <a:pt x="432048" y="432048"/>
                </a:lnTo>
                <a:lnTo>
                  <a:pt x="432048" y="1380181"/>
                </a:lnTo>
                <a:lnTo>
                  <a:pt x="386329" y="1380181"/>
                </a:lnTo>
                <a:lnTo>
                  <a:pt x="386329" y="432048"/>
                </a:lnTo>
                <a:lnTo>
                  <a:pt x="0" y="432048"/>
                </a:lnTo>
                <a:lnTo>
                  <a:pt x="0" y="386329"/>
                </a:lnTo>
                <a:lnTo>
                  <a:pt x="386329" y="386329"/>
                </a:lnTo>
                <a:close/>
              </a:path>
            </a:pathLst>
          </a:custGeom>
          <a:solidFill>
            <a:srgbClr val="F2F2F2">
              <a:alpha val="7686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u="none">
              <a:solidFill>
                <a:schemeClr val="lt1"/>
              </a:solidFill>
              <a:latin typeface="Montserrat"/>
              <a:ea typeface="Montserrat"/>
              <a:cs typeface="Montserrat"/>
              <a:sym typeface="Montserrat"/>
            </a:endParaRPr>
          </a:p>
        </p:txBody>
      </p:sp>
      <p:sp>
        <p:nvSpPr>
          <p:cNvPr id="97" name="Google Shape;97;p16"/>
          <p:cNvSpPr txBox="1"/>
          <p:nvPr/>
        </p:nvSpPr>
        <p:spPr>
          <a:xfrm>
            <a:off x="1551650" y="2674200"/>
            <a:ext cx="6023100" cy="75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a:solidFill>
                  <a:srgbClr val="DBDEE1"/>
                </a:solidFill>
              </a:rPr>
              <a:t>NEWS-PPRO: News Extraction With Sentiment Analysis for Price Prediction and Real-time Outlook</a:t>
            </a:r>
            <a:endParaRPr sz="18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additive="base">
                                        <p:cTn id="7" dur="500"/>
                                        <p:tgtEl>
                                          <p:spTgt spid="9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250"/>
                                  </p:stCondLst>
                                  <p:childTnLst>
                                    <p:set>
                                      <p:cBhvr>
                                        <p:cTn id="9" dur="1" fill="hold">
                                          <p:stCondLst>
                                            <p:cond delay="0"/>
                                          </p:stCondLst>
                                        </p:cTn>
                                        <p:tgtEl>
                                          <p:spTgt spid="96"/>
                                        </p:tgtEl>
                                        <p:attrNameLst>
                                          <p:attrName>style.visibility</p:attrName>
                                        </p:attrNameLst>
                                      </p:cBhvr>
                                      <p:to>
                                        <p:strVal val="visible"/>
                                      </p:to>
                                    </p:set>
                                    <p:anim calcmode="lin" valueType="num">
                                      <p:cBhvr additive="base">
                                        <p:cTn id="10" dur="500"/>
                                        <p:tgtEl>
                                          <p:spTgt spid="96"/>
                                        </p:tgtEl>
                                        <p:attrNameLst>
                                          <p:attrName>ppt_x</p:attrName>
                                        </p:attrNameLst>
                                      </p:cBhvr>
                                      <p:tavLst>
                                        <p:tav tm="0">
                                          <p:val>
                                            <p:strVal val="#ppt_x-1"/>
                                          </p:val>
                                        </p:tav>
                                        <p:tav tm="100000">
                                          <p:val>
                                            <p:strVal val="#ppt_x"/>
                                          </p:val>
                                        </p:tav>
                                      </p:tavLst>
                                    </p:anim>
                                  </p:childTnLst>
                                </p:cTn>
                              </p:par>
                            </p:childTnLst>
                          </p:cTn>
                        </p:par>
                        <p:par>
                          <p:cTn id="11" fill="hold">
                            <p:stCondLst>
                              <p:cond delay="500"/>
                            </p:stCondLst>
                            <p:childTnLst>
                              <p:par>
                                <p:cTn id="12" presetID="23" presetClass="entr" presetSubtype="16" fill="hold" nodeType="afterEffect">
                                  <p:stCondLst>
                                    <p:cond delay="0"/>
                                  </p:stCondLst>
                                  <p:childTnLst>
                                    <p:set>
                                      <p:cBhvr>
                                        <p:cTn id="13" dur="1" fill="hold">
                                          <p:stCondLst>
                                            <p:cond delay="0"/>
                                          </p:stCondLst>
                                        </p:cTn>
                                        <p:tgtEl>
                                          <p:spTgt spid="93"/>
                                        </p:tgtEl>
                                        <p:attrNameLst>
                                          <p:attrName>style.visibility</p:attrName>
                                        </p:attrNameLst>
                                      </p:cBhvr>
                                      <p:to>
                                        <p:strVal val="visible"/>
                                      </p:to>
                                    </p:set>
                                    <p:anim calcmode="lin" valueType="num">
                                      <p:cBhvr additive="base">
                                        <p:cTn id="14" dur="500"/>
                                        <p:tgtEl>
                                          <p:spTgt spid="93"/>
                                        </p:tgtEl>
                                        <p:attrNameLst>
                                          <p:attrName>ppt_w</p:attrName>
                                        </p:attrNameLst>
                                      </p:cBhvr>
                                      <p:tavLst>
                                        <p:tav tm="0">
                                          <p:val>
                                            <p:strVal val="0"/>
                                          </p:val>
                                        </p:tav>
                                        <p:tav tm="100000">
                                          <p:val>
                                            <p:strVal val="#ppt_w"/>
                                          </p:val>
                                        </p:tav>
                                      </p:tavLst>
                                    </p:anim>
                                    <p:anim calcmode="lin" valueType="num">
                                      <p:cBhvr additive="base">
                                        <p:cTn id="15" dur="500"/>
                                        <p:tgtEl>
                                          <p:spTgt spid="93"/>
                                        </p:tgtEl>
                                        <p:attrNameLst>
                                          <p:attrName>ppt_h</p:attrName>
                                        </p:attrNameLst>
                                      </p:cBhvr>
                                      <p:tavLst>
                                        <p:tav tm="0">
                                          <p:val>
                                            <p:strVal val="0"/>
                                          </p:val>
                                        </p:tav>
                                        <p:tav tm="100000">
                                          <p:val>
                                            <p:strVal val="#ppt_h"/>
                                          </p:val>
                                        </p:tav>
                                      </p:tavLst>
                                    </p:anim>
                                  </p:childTnLst>
                                </p:cTn>
                              </p:par>
                              <p:par>
                                <p:cTn id="16" presetID="2" presetClass="entr" presetSubtype="4" fill="hold" nodeType="withEffect">
                                  <p:stCondLst>
                                    <p:cond delay="500"/>
                                  </p:stCondLst>
                                  <p:childTnLst>
                                    <p:set>
                                      <p:cBhvr>
                                        <p:cTn id="17" dur="1" fill="hold">
                                          <p:stCondLst>
                                            <p:cond delay="0"/>
                                          </p:stCondLst>
                                        </p:cTn>
                                        <p:tgtEl>
                                          <p:spTgt spid="94"/>
                                        </p:tgtEl>
                                        <p:attrNameLst>
                                          <p:attrName>style.visibility</p:attrName>
                                        </p:attrNameLst>
                                      </p:cBhvr>
                                      <p:to>
                                        <p:strVal val="visible"/>
                                      </p:to>
                                    </p:set>
                                    <p:anim calcmode="lin" valueType="num">
                                      <p:cBhvr additive="base">
                                        <p:cTn id="18" dur="500"/>
                                        <p:tgtEl>
                                          <p:spTgt spid="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5"/>
          <p:cNvSpPr/>
          <p:nvPr/>
        </p:nvSpPr>
        <p:spPr>
          <a:xfrm>
            <a:off x="6737621" y="1758750"/>
            <a:ext cx="2630881" cy="3251466"/>
          </a:xfrm>
          <a:prstGeom prst="roundRect">
            <a:avLst>
              <a:gd name="adj" fmla="val 0"/>
            </a:avLst>
          </a:prstGeom>
          <a:noFill/>
          <a:ln w="76200" cap="flat" cmpd="sng">
            <a:solidFill>
              <a:srgbClr val="5CF0F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a:ea typeface="Montserrat"/>
              <a:cs typeface="Montserrat"/>
              <a:sym typeface="Montserrat"/>
            </a:endParaRPr>
          </a:p>
        </p:txBody>
      </p:sp>
      <p:sp>
        <p:nvSpPr>
          <p:cNvPr id="204" name="Google Shape;204;p25"/>
          <p:cNvSpPr txBox="1"/>
          <p:nvPr/>
        </p:nvSpPr>
        <p:spPr>
          <a:xfrm>
            <a:off x="7385548" y="3225480"/>
            <a:ext cx="4260600" cy="3361800"/>
          </a:xfrm>
          <a:prstGeom prst="rect">
            <a:avLst/>
          </a:prstGeom>
          <a:blipFill rotWithShape="1">
            <a:blip r:embed="rId3">
              <a:alphaModFix/>
            </a:blip>
            <a:stretch>
              <a:fillRect l="-19998" r="-19998"/>
            </a:stretch>
          </a:blip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None/>
            </a:pPr>
            <a:endParaRPr sz="1800">
              <a:solidFill>
                <a:schemeClr val="lt1"/>
              </a:solidFill>
              <a:latin typeface="Montserrat"/>
              <a:ea typeface="Montserrat"/>
              <a:cs typeface="Montserrat"/>
              <a:sym typeface="Montserrat"/>
            </a:endParaRPr>
          </a:p>
          <a:p>
            <a:pPr marL="0" marR="0" lvl="0" indent="0" algn="l" rtl="0">
              <a:lnSpc>
                <a:spcPct val="120000"/>
              </a:lnSpc>
              <a:spcBef>
                <a:spcPts val="0"/>
              </a:spcBef>
              <a:spcAft>
                <a:spcPts val="0"/>
              </a:spcAft>
              <a:buNone/>
            </a:pPr>
            <a:r>
              <a:rPr lang="en-US" sz="1800">
                <a:solidFill>
                  <a:schemeClr val="lt1"/>
                </a:solidFill>
                <a:latin typeface="Montserrat"/>
                <a:ea typeface="Montserrat"/>
                <a:cs typeface="Montserrat"/>
                <a:sym typeface="Montserrat"/>
              </a:rPr>
              <a:t>Money control - Comprehensive coverage, Real-time updates, News Coverage, Historical Data, Market Tools, User-Friendly Interface, Mobile Accessibility, Research Reports. educational Resources, Community and forums, API Access</a:t>
            </a:r>
            <a:endParaRPr/>
          </a:p>
          <a:p>
            <a:pPr marL="0" marR="0" lvl="0" indent="0" algn="ctr" rtl="0">
              <a:lnSpc>
                <a:spcPct val="120000"/>
              </a:lnSpc>
              <a:spcBef>
                <a:spcPts val="0"/>
              </a:spcBef>
              <a:spcAft>
                <a:spcPts val="0"/>
              </a:spcAft>
              <a:buNone/>
            </a:pPr>
            <a:endParaRPr sz="1800">
              <a:solidFill>
                <a:schemeClr val="lt1"/>
              </a:solidFill>
              <a:latin typeface="Montserrat"/>
              <a:ea typeface="Montserrat"/>
              <a:cs typeface="Montserrat"/>
              <a:sym typeface="Montserrat"/>
            </a:endParaRPr>
          </a:p>
        </p:txBody>
      </p:sp>
      <p:sp>
        <p:nvSpPr>
          <p:cNvPr id="205" name="Google Shape;205;p25"/>
          <p:cNvSpPr txBox="1"/>
          <p:nvPr/>
        </p:nvSpPr>
        <p:spPr>
          <a:xfrm>
            <a:off x="7070576" y="1885750"/>
            <a:ext cx="1996500" cy="954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lt1"/>
                </a:solidFill>
                <a:latin typeface="Montserrat"/>
                <a:ea typeface="Montserrat"/>
                <a:cs typeface="Montserrat"/>
                <a:sym typeface="Montserrat"/>
              </a:rPr>
              <a:t>Zooming In</a:t>
            </a:r>
            <a:endParaRPr sz="2800">
              <a:solidFill>
                <a:schemeClr val="lt1"/>
              </a:solidFill>
              <a:latin typeface="Montserrat"/>
              <a:ea typeface="Montserrat"/>
              <a:cs typeface="Montserrat"/>
              <a:sym typeface="Montserrat"/>
            </a:endParaRPr>
          </a:p>
        </p:txBody>
      </p:sp>
      <p:pic>
        <p:nvPicPr>
          <p:cNvPr id="206" name="Google Shape;206;p25"/>
          <p:cNvPicPr preferRelativeResize="0"/>
          <p:nvPr/>
        </p:nvPicPr>
        <p:blipFill rotWithShape="1">
          <a:blip r:embed="rId4">
            <a:alphaModFix/>
          </a:blip>
          <a:srcRect/>
          <a:stretch/>
        </p:blipFill>
        <p:spPr>
          <a:xfrm>
            <a:off x="-263781" y="-2044"/>
            <a:ext cx="7230638" cy="708254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6"/>
                                        </p:tgtEl>
                                        <p:attrNameLst>
                                          <p:attrName>style.visibility</p:attrName>
                                        </p:attrNameLst>
                                      </p:cBhvr>
                                      <p:to>
                                        <p:strVal val="visible"/>
                                      </p:to>
                                    </p:set>
                                    <p:animEffect transition="in" filter="fade">
                                      <p:cBhvr>
                                        <p:cTn id="7" dur="500"/>
                                        <p:tgtEl>
                                          <p:spTgt spid="206"/>
                                        </p:tgtEl>
                                      </p:cBhvr>
                                    </p:animEffect>
                                  </p:childTnLst>
                                </p:cTn>
                              </p:par>
                              <p:par>
                                <p:cTn id="8" presetID="10" presetClass="entr" presetSubtype="0" fill="hold" nodeType="withEffect">
                                  <p:stCondLst>
                                    <p:cond delay="250"/>
                                  </p:stCondLst>
                                  <p:childTnLst>
                                    <p:set>
                                      <p:cBhvr>
                                        <p:cTn id="9" dur="1" fill="hold">
                                          <p:stCondLst>
                                            <p:cond delay="0"/>
                                          </p:stCondLst>
                                        </p:cTn>
                                        <p:tgtEl>
                                          <p:spTgt spid="203"/>
                                        </p:tgtEl>
                                        <p:attrNameLst>
                                          <p:attrName>style.visibility</p:attrName>
                                        </p:attrNameLst>
                                      </p:cBhvr>
                                      <p:to>
                                        <p:strVal val="visible"/>
                                      </p:to>
                                    </p:set>
                                    <p:animEffect transition="in" filter="fade">
                                      <p:cBhvr>
                                        <p:cTn id="10" dur="500"/>
                                        <p:tgtEl>
                                          <p:spTgt spid="203"/>
                                        </p:tgtEl>
                                      </p:cBhvr>
                                    </p:animEffect>
                                  </p:childTnLst>
                                </p:cTn>
                              </p:par>
                              <p:par>
                                <p:cTn id="11" presetID="2" presetClass="entr" presetSubtype="4" fill="hold" nodeType="withEffect">
                                  <p:stCondLst>
                                    <p:cond delay="500"/>
                                  </p:stCondLst>
                                  <p:childTnLst>
                                    <p:set>
                                      <p:cBhvr>
                                        <p:cTn id="12" dur="1" fill="hold">
                                          <p:stCondLst>
                                            <p:cond delay="0"/>
                                          </p:stCondLst>
                                        </p:cTn>
                                        <p:tgtEl>
                                          <p:spTgt spid="205"/>
                                        </p:tgtEl>
                                        <p:attrNameLst>
                                          <p:attrName>style.visibility</p:attrName>
                                        </p:attrNameLst>
                                      </p:cBhvr>
                                      <p:to>
                                        <p:strVal val="visible"/>
                                      </p:to>
                                    </p:set>
                                    <p:anim calcmode="lin" valueType="num">
                                      <p:cBhvr additive="base">
                                        <p:cTn id="13" dur="500"/>
                                        <p:tgtEl>
                                          <p:spTgt spid="205"/>
                                        </p:tgtEl>
                                        <p:attrNameLst>
                                          <p:attrName>ppt_y</p:attrName>
                                        </p:attrNameLst>
                                      </p:cBhvr>
                                      <p:tavLst>
                                        <p:tav tm="0">
                                          <p:val>
                                            <p:strVal val="#ppt_y+1"/>
                                          </p:val>
                                        </p:tav>
                                        <p:tav tm="100000">
                                          <p:val>
                                            <p:strVal val="#ppt_y"/>
                                          </p:val>
                                        </p:tav>
                                      </p:tavLst>
                                    </p:anim>
                                  </p:childTnLst>
                                </p:cTn>
                              </p:par>
                              <p:par>
                                <p:cTn id="14" presetID="2" presetClass="entr" presetSubtype="1" fill="hold" nodeType="withEffect">
                                  <p:stCondLst>
                                    <p:cond delay="750"/>
                                  </p:stCondLst>
                                  <p:childTnLst>
                                    <p:set>
                                      <p:cBhvr>
                                        <p:cTn id="15" dur="1" fill="hold">
                                          <p:stCondLst>
                                            <p:cond delay="0"/>
                                          </p:stCondLst>
                                        </p:cTn>
                                        <p:tgtEl>
                                          <p:spTgt spid="204"/>
                                        </p:tgtEl>
                                        <p:attrNameLst>
                                          <p:attrName>style.visibility</p:attrName>
                                        </p:attrNameLst>
                                      </p:cBhvr>
                                      <p:to>
                                        <p:strVal val="visible"/>
                                      </p:to>
                                    </p:set>
                                    <p:anim calcmode="lin" valueType="num">
                                      <p:cBhvr additive="base">
                                        <p:cTn id="16" dur="500"/>
                                        <p:tgtEl>
                                          <p:spTgt spid="2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Google Shape;212;p26"/>
          <p:cNvPicPr preferRelativeResize="0"/>
          <p:nvPr/>
        </p:nvPicPr>
        <p:blipFill rotWithShape="1">
          <a:blip r:embed="rId3">
            <a:alphaModFix/>
          </a:blip>
          <a:srcRect/>
          <a:stretch/>
        </p:blipFill>
        <p:spPr>
          <a:xfrm>
            <a:off x="1479370" y="0"/>
            <a:ext cx="9341030" cy="6948970"/>
          </a:xfrm>
          <a:prstGeom prst="rect">
            <a:avLst/>
          </a:prstGeom>
          <a:noFill/>
          <a:ln>
            <a:noFill/>
          </a:ln>
        </p:spPr>
      </p:pic>
      <p:sp>
        <p:nvSpPr>
          <p:cNvPr id="213" name="Google Shape;213;p26"/>
          <p:cNvSpPr/>
          <p:nvPr/>
        </p:nvSpPr>
        <p:spPr>
          <a:xfrm>
            <a:off x="0" y="2298700"/>
            <a:ext cx="12192000" cy="2286000"/>
          </a:xfrm>
          <a:prstGeom prst="rect">
            <a:avLst/>
          </a:prstGeom>
          <a:solidFill>
            <a:srgbClr val="0F6FC6">
              <a:alpha val="62745"/>
            </a:srgbClr>
          </a:solidFill>
          <a:ln w="12700" cap="flat" cmpd="sng">
            <a:solidFill>
              <a:srgbClr val="0A519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a:ea typeface="Montserrat"/>
              <a:cs typeface="Montserrat"/>
              <a:sym typeface="Montserrat"/>
            </a:endParaRPr>
          </a:p>
        </p:txBody>
      </p:sp>
      <p:sp>
        <p:nvSpPr>
          <p:cNvPr id="214" name="Google Shape;214;p26"/>
          <p:cNvSpPr txBox="1"/>
          <p:nvPr/>
        </p:nvSpPr>
        <p:spPr>
          <a:xfrm>
            <a:off x="758735" y="2985120"/>
            <a:ext cx="10782300" cy="905100"/>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None/>
            </a:pPr>
            <a:r>
              <a:rPr lang="en-US" sz="2400">
                <a:solidFill>
                  <a:schemeClr val="lt1"/>
                </a:solidFill>
                <a:latin typeface="Montserrat"/>
                <a:ea typeface="Montserrat"/>
                <a:cs typeface="Montserrat"/>
                <a:sym typeface="Montserrat"/>
              </a:rPr>
              <a:t>We can only predict the future state of the stock based off the past highs and lows.</a:t>
            </a:r>
            <a:endParaRPr sz="2400">
              <a:solidFill>
                <a:schemeClr val="lt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2"/>
                                        </p:tgtEl>
                                        <p:attrNameLst>
                                          <p:attrName>style.visibility</p:attrName>
                                        </p:attrNameLst>
                                      </p:cBhvr>
                                      <p:to>
                                        <p:strVal val="visible"/>
                                      </p:to>
                                    </p:set>
                                    <p:animEffect transition="in" filter="fade">
                                      <p:cBhvr>
                                        <p:cTn id="7" dur="1000"/>
                                        <p:tgtEl>
                                          <p:spTgt spid="2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3"/>
                                        </p:tgtEl>
                                        <p:attrNameLst>
                                          <p:attrName>style.visibility</p:attrName>
                                        </p:attrNameLst>
                                      </p:cBhvr>
                                      <p:to>
                                        <p:strVal val="visible"/>
                                      </p:to>
                                    </p:set>
                                    <p:animEffect transition="in" filter="fade">
                                      <p:cBhvr>
                                        <p:cTn id="12" dur="500"/>
                                        <p:tgtEl>
                                          <p:spTgt spid="213"/>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14"/>
                                        </p:tgtEl>
                                        <p:attrNameLst>
                                          <p:attrName>style.visibility</p:attrName>
                                        </p:attrNameLst>
                                      </p:cBhvr>
                                      <p:to>
                                        <p:strVal val="visible"/>
                                      </p:to>
                                    </p:set>
                                    <p:animEffect transition="in" filter="fade">
                                      <p:cBhvr>
                                        <p:cTn id="16" dur="500"/>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27"/>
          <p:cNvPicPr preferRelativeResize="0"/>
          <p:nvPr/>
        </p:nvPicPr>
        <p:blipFill rotWithShape="1">
          <a:blip r:embed="rId3">
            <a:alphaModFix/>
          </a:blip>
          <a:srcRect/>
          <a:stretch/>
        </p:blipFill>
        <p:spPr>
          <a:xfrm>
            <a:off x="3244573" y="787400"/>
            <a:ext cx="5119738" cy="5363264"/>
          </a:xfrm>
          <a:prstGeom prst="rect">
            <a:avLst/>
          </a:prstGeom>
          <a:noFill/>
          <a:ln>
            <a:noFill/>
          </a:ln>
        </p:spPr>
      </p:pic>
      <p:sp>
        <p:nvSpPr>
          <p:cNvPr id="221" name="Google Shape;221;p27"/>
          <p:cNvSpPr txBox="1"/>
          <p:nvPr/>
        </p:nvSpPr>
        <p:spPr>
          <a:xfrm>
            <a:off x="4197349" y="1904377"/>
            <a:ext cx="3746500" cy="31547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9900">
                <a:solidFill>
                  <a:srgbClr val="5CF0F7"/>
                </a:solidFill>
                <a:latin typeface="Montserrat"/>
                <a:ea typeface="Montserrat"/>
                <a:cs typeface="Montserrat"/>
                <a:sym typeface="Montserrat"/>
              </a:rPr>
              <a:t>02</a:t>
            </a:r>
            <a:endParaRPr sz="19900">
              <a:solidFill>
                <a:srgbClr val="5CF0F7"/>
              </a:solidFill>
              <a:latin typeface="Montserrat"/>
              <a:ea typeface="Montserrat"/>
              <a:cs typeface="Montserrat"/>
              <a:sym typeface="Montserrat"/>
            </a:endParaRPr>
          </a:p>
        </p:txBody>
      </p:sp>
      <p:sp>
        <p:nvSpPr>
          <p:cNvPr id="222" name="Google Shape;222;p27"/>
          <p:cNvSpPr txBox="1"/>
          <p:nvPr/>
        </p:nvSpPr>
        <p:spPr>
          <a:xfrm>
            <a:off x="3391525" y="2841025"/>
            <a:ext cx="5753400" cy="1015800"/>
          </a:xfrm>
          <a:prstGeom prst="rect">
            <a:avLst/>
          </a:prstGeom>
          <a:noFill/>
          <a:ln>
            <a:noFill/>
          </a:ln>
          <a:effectLst>
            <a:outerShdw blurRad="50800" dist="635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6000">
                <a:solidFill>
                  <a:schemeClr val="lt1"/>
                </a:solidFill>
                <a:latin typeface="Montserrat"/>
                <a:ea typeface="Montserrat"/>
                <a:cs typeface="Montserrat"/>
                <a:sym typeface="Montserrat"/>
              </a:rPr>
              <a:t>NEWS-PPRO</a:t>
            </a:r>
            <a:endParaRPr sz="6000">
              <a:solidFill>
                <a:schemeClr val="lt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250"/>
                                  </p:stCondLst>
                                  <p:childTnLst>
                                    <p:set>
                                      <p:cBhvr>
                                        <p:cTn id="6" dur="1" fill="hold">
                                          <p:stCondLst>
                                            <p:cond delay="0"/>
                                          </p:stCondLst>
                                        </p:cTn>
                                        <p:tgtEl>
                                          <p:spTgt spid="221"/>
                                        </p:tgtEl>
                                        <p:attrNameLst>
                                          <p:attrName>style.visibility</p:attrName>
                                        </p:attrNameLst>
                                      </p:cBhvr>
                                      <p:to>
                                        <p:strVal val="visible"/>
                                      </p:to>
                                    </p:set>
                                    <p:anim calcmode="lin" valueType="num">
                                      <p:cBhvr additive="base">
                                        <p:cTn id="7" dur="500"/>
                                        <p:tgtEl>
                                          <p:spTgt spid="221"/>
                                        </p:tgtEl>
                                        <p:attrNameLst>
                                          <p:attrName>ppt_w</p:attrName>
                                        </p:attrNameLst>
                                      </p:cBhvr>
                                      <p:tavLst>
                                        <p:tav tm="0">
                                          <p:val>
                                            <p:strVal val="0"/>
                                          </p:val>
                                        </p:tav>
                                        <p:tav tm="100000">
                                          <p:val>
                                            <p:strVal val="#ppt_w"/>
                                          </p:val>
                                        </p:tav>
                                      </p:tavLst>
                                    </p:anim>
                                    <p:anim calcmode="lin" valueType="num">
                                      <p:cBhvr additive="base">
                                        <p:cTn id="8" dur="500"/>
                                        <p:tgtEl>
                                          <p:spTgt spid="221"/>
                                        </p:tgtEl>
                                        <p:attrNameLst>
                                          <p:attrName>ppt_h</p:attrName>
                                        </p:attrNameLst>
                                      </p:cBhvr>
                                      <p:tavLst>
                                        <p:tav tm="0">
                                          <p:val>
                                            <p:strVal val="0"/>
                                          </p:val>
                                        </p:tav>
                                        <p:tav tm="100000">
                                          <p:val>
                                            <p:strVal val="#ppt_h"/>
                                          </p:val>
                                        </p:tav>
                                      </p:tavLst>
                                    </p:anim>
                                  </p:childTnLst>
                                </p:cTn>
                              </p:par>
                              <p:par>
                                <p:cTn id="9" presetID="10" presetClass="entr" presetSubtype="0" fill="hold" nodeType="withEffect">
                                  <p:stCondLst>
                                    <p:cond delay="0"/>
                                  </p:stCondLst>
                                  <p:childTnLst>
                                    <p:set>
                                      <p:cBhvr>
                                        <p:cTn id="10" dur="1" fill="hold">
                                          <p:stCondLst>
                                            <p:cond delay="0"/>
                                          </p:stCondLst>
                                        </p:cTn>
                                        <p:tgtEl>
                                          <p:spTgt spid="222"/>
                                        </p:tgtEl>
                                        <p:attrNameLst>
                                          <p:attrName>style.visibility</p:attrName>
                                        </p:attrNameLst>
                                      </p:cBhvr>
                                      <p:to>
                                        <p:strVal val="visible"/>
                                      </p:to>
                                    </p:set>
                                    <p:animEffect transition="in" filter="fade">
                                      <p:cBhvr>
                                        <p:cTn id="11" dur="1000"/>
                                        <p:tgtEl>
                                          <p:spTgt spid="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8"/>
          <p:cNvSpPr txBox="1">
            <a:spLocks noGrp="1"/>
          </p:cNvSpPr>
          <p:nvPr>
            <p:ph type="body" idx="1"/>
          </p:nvPr>
        </p:nvSpPr>
        <p:spPr>
          <a:xfrm>
            <a:off x="1483660" y="328655"/>
            <a:ext cx="3708400" cy="482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700"/>
              <a:buNone/>
            </a:pPr>
            <a:r>
              <a:rPr lang="en-US">
                <a:latin typeface="Montserrat"/>
                <a:ea typeface="Montserrat"/>
                <a:cs typeface="Montserrat"/>
                <a:sym typeface="Montserrat"/>
              </a:rPr>
              <a:t>Basic Insights</a:t>
            </a:r>
            <a:endParaRPr>
              <a:latin typeface="Montserrat"/>
              <a:ea typeface="Montserrat"/>
              <a:cs typeface="Montserrat"/>
              <a:sym typeface="Montserrat"/>
            </a:endParaRPr>
          </a:p>
        </p:txBody>
      </p:sp>
      <p:pic>
        <p:nvPicPr>
          <p:cNvPr id="229" name="Google Shape;229;p28"/>
          <p:cNvPicPr preferRelativeResize="0"/>
          <p:nvPr/>
        </p:nvPicPr>
        <p:blipFill rotWithShape="1">
          <a:blip r:embed="rId3">
            <a:alphaModFix/>
          </a:blip>
          <a:srcRect/>
          <a:stretch/>
        </p:blipFill>
        <p:spPr>
          <a:xfrm>
            <a:off x="468772" y="3200472"/>
            <a:ext cx="4923400" cy="3234826"/>
          </a:xfrm>
          <a:prstGeom prst="rect">
            <a:avLst/>
          </a:prstGeom>
          <a:noFill/>
          <a:ln>
            <a:noFill/>
          </a:ln>
        </p:spPr>
      </p:pic>
      <p:sp>
        <p:nvSpPr>
          <p:cNvPr id="230" name="Google Shape;230;p28"/>
          <p:cNvSpPr/>
          <p:nvPr/>
        </p:nvSpPr>
        <p:spPr>
          <a:xfrm>
            <a:off x="1261334" y="1771649"/>
            <a:ext cx="4517100" cy="18651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None/>
            </a:pPr>
            <a:r>
              <a:rPr lang="en-US" sz="1600">
                <a:solidFill>
                  <a:schemeClr val="lt1"/>
                </a:solidFill>
                <a:latin typeface="Montserrat"/>
                <a:ea typeface="Montserrat"/>
                <a:cs typeface="Montserrat"/>
                <a:sym typeface="Montserrat"/>
              </a:rPr>
              <a:t>Basic model just display data using web scraping from MoneyControl </a:t>
            </a:r>
            <a:endParaRPr sz="1600">
              <a:solidFill>
                <a:schemeClr val="lt1"/>
              </a:solidFill>
              <a:latin typeface="Montserrat"/>
              <a:ea typeface="Montserrat"/>
              <a:cs typeface="Montserrat"/>
              <a:sym typeface="Montserrat"/>
            </a:endParaRPr>
          </a:p>
          <a:p>
            <a:pPr marL="0" marR="0" lvl="0" indent="0" algn="l" rtl="0">
              <a:lnSpc>
                <a:spcPct val="120000"/>
              </a:lnSpc>
              <a:spcBef>
                <a:spcPts val="0"/>
              </a:spcBef>
              <a:spcAft>
                <a:spcPts val="0"/>
              </a:spcAft>
              <a:buNone/>
            </a:pPr>
            <a:endParaRPr sz="1600">
              <a:solidFill>
                <a:schemeClr val="lt1"/>
              </a:solidFill>
              <a:latin typeface="Montserrat"/>
              <a:ea typeface="Montserrat"/>
              <a:cs typeface="Montserrat"/>
              <a:sym typeface="Montserrat"/>
            </a:endParaRPr>
          </a:p>
          <a:p>
            <a:pPr marL="0" marR="0" lvl="0" indent="0" algn="l" rtl="0">
              <a:lnSpc>
                <a:spcPct val="120000"/>
              </a:lnSpc>
              <a:spcBef>
                <a:spcPts val="0"/>
              </a:spcBef>
              <a:spcAft>
                <a:spcPts val="0"/>
              </a:spcAft>
              <a:buNone/>
            </a:pPr>
            <a:r>
              <a:rPr lang="en-US" sz="1600">
                <a:solidFill>
                  <a:schemeClr val="lt1"/>
                </a:solidFill>
                <a:latin typeface="Montserrat"/>
                <a:ea typeface="Montserrat"/>
                <a:cs typeface="Montserrat"/>
                <a:sym typeface="Montserrat"/>
              </a:rPr>
              <a:t>https://www.moneycontrol.com/stocks/marketstats/nsemact1/index.php</a:t>
            </a:r>
            <a:endParaRPr sz="1600">
              <a:solidFill>
                <a:schemeClr val="lt1"/>
              </a:solidFill>
              <a:latin typeface="Montserrat"/>
              <a:ea typeface="Montserrat"/>
              <a:cs typeface="Montserrat"/>
              <a:sym typeface="Montserrat"/>
            </a:endParaRPr>
          </a:p>
          <a:p>
            <a:pPr marL="0" marR="0" lvl="0" indent="0" algn="l" rtl="0">
              <a:lnSpc>
                <a:spcPct val="120000"/>
              </a:lnSpc>
              <a:spcBef>
                <a:spcPts val="0"/>
              </a:spcBef>
              <a:spcAft>
                <a:spcPts val="0"/>
              </a:spcAft>
              <a:buNone/>
            </a:pPr>
            <a:endParaRPr sz="1600">
              <a:solidFill>
                <a:schemeClr val="lt1"/>
              </a:solidFill>
              <a:latin typeface="Montserrat"/>
              <a:ea typeface="Montserrat"/>
              <a:cs typeface="Montserrat"/>
              <a:sym typeface="Montserrat"/>
            </a:endParaRPr>
          </a:p>
        </p:txBody>
      </p:sp>
      <p:sp>
        <p:nvSpPr>
          <p:cNvPr id="231" name="Google Shape;231;p28"/>
          <p:cNvSpPr/>
          <p:nvPr/>
        </p:nvSpPr>
        <p:spPr>
          <a:xfrm>
            <a:off x="1717850" y="1029850"/>
            <a:ext cx="3340500" cy="523200"/>
          </a:xfrm>
          <a:prstGeom prst="rect">
            <a:avLst/>
          </a:prstGeom>
          <a:solidFill>
            <a:srgbClr val="4FCE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lt1"/>
                </a:solidFill>
                <a:latin typeface="Montserrat"/>
                <a:ea typeface="Montserrat"/>
                <a:cs typeface="Montserrat"/>
                <a:sym typeface="Montserrat"/>
              </a:rPr>
              <a:t>display data</a:t>
            </a:r>
            <a:endParaRPr sz="2800">
              <a:solidFill>
                <a:schemeClr val="lt1"/>
              </a:solidFill>
              <a:latin typeface="Montserrat"/>
              <a:ea typeface="Montserrat"/>
              <a:cs typeface="Montserrat"/>
              <a:sym typeface="Montserrat"/>
            </a:endParaRPr>
          </a:p>
        </p:txBody>
      </p:sp>
      <p:pic>
        <p:nvPicPr>
          <p:cNvPr id="232" name="Google Shape;232;p28"/>
          <p:cNvPicPr preferRelativeResize="0"/>
          <p:nvPr/>
        </p:nvPicPr>
        <p:blipFill>
          <a:blip r:embed="rId4">
            <a:alphaModFix/>
          </a:blip>
          <a:stretch>
            <a:fillRect/>
          </a:stretch>
        </p:blipFill>
        <p:spPr>
          <a:xfrm>
            <a:off x="7202501" y="351150"/>
            <a:ext cx="4093500" cy="61556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31"/>
                                        </p:tgtEl>
                                        <p:attrNameLst>
                                          <p:attrName>style.visibility</p:attrName>
                                        </p:attrNameLst>
                                      </p:cBhvr>
                                      <p:to>
                                        <p:strVal val="visible"/>
                                      </p:to>
                                    </p:set>
                                    <p:anim calcmode="lin" valueType="num">
                                      <p:cBhvr additive="base">
                                        <p:cTn id="7" dur="500"/>
                                        <p:tgtEl>
                                          <p:spTgt spid="231"/>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250"/>
                                  </p:stCondLst>
                                  <p:childTnLst>
                                    <p:set>
                                      <p:cBhvr>
                                        <p:cTn id="9" dur="1" fill="hold">
                                          <p:stCondLst>
                                            <p:cond delay="0"/>
                                          </p:stCondLst>
                                        </p:cTn>
                                        <p:tgtEl>
                                          <p:spTgt spid="230"/>
                                        </p:tgtEl>
                                        <p:attrNameLst>
                                          <p:attrName>style.visibility</p:attrName>
                                        </p:attrNameLst>
                                      </p:cBhvr>
                                      <p:to>
                                        <p:strVal val="visible"/>
                                      </p:to>
                                    </p:set>
                                    <p:anim calcmode="lin" valueType="num">
                                      <p:cBhvr additive="base">
                                        <p:cTn id="10" dur="500"/>
                                        <p:tgtEl>
                                          <p:spTgt spid="2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29"/>
          <p:cNvPicPr preferRelativeResize="0"/>
          <p:nvPr/>
        </p:nvPicPr>
        <p:blipFill rotWithShape="1">
          <a:blip r:embed="rId3">
            <a:alphaModFix/>
          </a:blip>
          <a:srcRect/>
          <a:stretch/>
        </p:blipFill>
        <p:spPr>
          <a:xfrm>
            <a:off x="6096012" y="1957725"/>
            <a:ext cx="5781675" cy="4533900"/>
          </a:xfrm>
          <a:prstGeom prst="rect">
            <a:avLst/>
          </a:prstGeom>
          <a:noFill/>
          <a:ln>
            <a:noFill/>
          </a:ln>
        </p:spPr>
      </p:pic>
      <p:grpSp>
        <p:nvGrpSpPr>
          <p:cNvPr id="239" name="Google Shape;239;p29"/>
          <p:cNvGrpSpPr/>
          <p:nvPr/>
        </p:nvGrpSpPr>
        <p:grpSpPr>
          <a:xfrm>
            <a:off x="1913920" y="2757600"/>
            <a:ext cx="3055708" cy="523200"/>
            <a:chOff x="1812320" y="2821100"/>
            <a:chExt cx="3055708" cy="523200"/>
          </a:xfrm>
        </p:grpSpPr>
        <p:sp>
          <p:nvSpPr>
            <p:cNvPr id="240" name="Google Shape;240;p29"/>
            <p:cNvSpPr/>
            <p:nvPr/>
          </p:nvSpPr>
          <p:spPr>
            <a:xfrm>
              <a:off x="1812320" y="2844791"/>
              <a:ext cx="275219" cy="467277"/>
            </a:xfrm>
            <a:prstGeom prst="parallelogram">
              <a:avLst>
                <a:gd name="adj" fmla="val 65309"/>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a:ea typeface="Montserrat"/>
                <a:cs typeface="Montserrat"/>
                <a:sym typeface="Montserrat"/>
              </a:endParaRPr>
            </a:p>
          </p:txBody>
        </p:sp>
        <p:sp>
          <p:nvSpPr>
            <p:cNvPr id="241" name="Google Shape;241;p29"/>
            <p:cNvSpPr txBox="1"/>
            <p:nvPr/>
          </p:nvSpPr>
          <p:spPr>
            <a:xfrm>
              <a:off x="2069628" y="2821100"/>
              <a:ext cx="27984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00ADB5"/>
                  </a:solidFill>
                  <a:latin typeface="Montserrat"/>
                  <a:ea typeface="Montserrat"/>
                  <a:cs typeface="Montserrat"/>
                  <a:sym typeface="Montserrat"/>
                </a:rPr>
                <a:t>NEWS-PPRO</a:t>
              </a:r>
              <a:endParaRPr sz="2800" b="1">
                <a:solidFill>
                  <a:srgbClr val="00ADB5"/>
                </a:solidFill>
                <a:latin typeface="Montserrat"/>
                <a:ea typeface="Montserrat"/>
                <a:cs typeface="Montserrat"/>
                <a:sym typeface="Montserrat"/>
              </a:endParaRPr>
            </a:p>
          </p:txBody>
        </p:sp>
      </p:grpSp>
      <p:sp>
        <p:nvSpPr>
          <p:cNvPr id="242" name="Google Shape;242;p29"/>
          <p:cNvSpPr/>
          <p:nvPr/>
        </p:nvSpPr>
        <p:spPr>
          <a:xfrm>
            <a:off x="1431268" y="3500736"/>
            <a:ext cx="3034242" cy="1841914"/>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None/>
            </a:pPr>
            <a:r>
              <a:rPr lang="en-US" sz="1600" u="sng">
                <a:solidFill>
                  <a:schemeClr val="lt1"/>
                </a:solidFill>
                <a:latin typeface="Montserrat"/>
                <a:ea typeface="Montserrat"/>
                <a:cs typeface="Montserrat"/>
                <a:sym typeface="Montserrat"/>
              </a:rPr>
              <a:t>News Analysis </a:t>
            </a:r>
            <a:endParaRPr sz="1600" u="sng">
              <a:solidFill>
                <a:schemeClr val="lt1"/>
              </a:solidFill>
              <a:latin typeface="Montserrat"/>
              <a:ea typeface="Montserrat"/>
              <a:cs typeface="Montserrat"/>
              <a:sym typeface="Montserrat"/>
            </a:endParaRPr>
          </a:p>
          <a:p>
            <a:pPr marL="0" marR="0" lvl="0" indent="0" algn="l" rtl="0">
              <a:lnSpc>
                <a:spcPct val="120000"/>
              </a:lnSpc>
              <a:spcBef>
                <a:spcPts val="0"/>
              </a:spcBef>
              <a:spcAft>
                <a:spcPts val="0"/>
              </a:spcAft>
              <a:buNone/>
            </a:pPr>
            <a:r>
              <a:rPr lang="en-US" sz="1600">
                <a:solidFill>
                  <a:schemeClr val="lt1"/>
                </a:solidFill>
                <a:latin typeface="Montserrat"/>
                <a:ea typeface="Montserrat"/>
                <a:cs typeface="Montserrat"/>
                <a:sym typeface="Montserrat"/>
              </a:rPr>
              <a:t>For people who are not in line with daily news and cannot understand if the news is good or bad about something </a:t>
            </a:r>
            <a:endParaRPr sz="1600">
              <a:solidFill>
                <a:schemeClr val="lt1"/>
              </a:solidFill>
              <a:latin typeface="Montserrat"/>
              <a:ea typeface="Montserrat"/>
              <a:cs typeface="Montserrat"/>
              <a:sym typeface="Montserrat"/>
            </a:endParaRPr>
          </a:p>
        </p:txBody>
      </p:sp>
      <p:sp>
        <p:nvSpPr>
          <p:cNvPr id="243" name="Google Shape;243;p29"/>
          <p:cNvSpPr/>
          <p:nvPr/>
        </p:nvSpPr>
        <p:spPr>
          <a:xfrm>
            <a:off x="1667538" y="1859614"/>
            <a:ext cx="1043201" cy="678082"/>
          </a:xfrm>
          <a:custGeom>
            <a:avLst/>
            <a:gdLst/>
            <a:ahLst/>
            <a:cxnLst/>
            <a:rect l="l" t="t" r="r" b="b"/>
            <a:pathLst>
              <a:path w="52" h="34" extrusionOk="0">
                <a:moveTo>
                  <a:pt x="52" y="29"/>
                </a:moveTo>
                <a:cubicBezTo>
                  <a:pt x="52" y="31"/>
                  <a:pt x="52" y="31"/>
                  <a:pt x="52" y="31"/>
                </a:cubicBezTo>
                <a:cubicBezTo>
                  <a:pt x="52" y="33"/>
                  <a:pt x="50" y="34"/>
                  <a:pt x="47" y="34"/>
                </a:cubicBezTo>
                <a:cubicBezTo>
                  <a:pt x="5" y="34"/>
                  <a:pt x="5" y="34"/>
                  <a:pt x="5" y="34"/>
                </a:cubicBezTo>
                <a:cubicBezTo>
                  <a:pt x="2" y="34"/>
                  <a:pt x="0" y="33"/>
                  <a:pt x="0" y="31"/>
                </a:cubicBezTo>
                <a:cubicBezTo>
                  <a:pt x="0" y="29"/>
                  <a:pt x="0" y="29"/>
                  <a:pt x="0" y="29"/>
                </a:cubicBezTo>
                <a:cubicBezTo>
                  <a:pt x="5" y="29"/>
                  <a:pt x="5" y="29"/>
                  <a:pt x="5" y="29"/>
                </a:cubicBezTo>
                <a:cubicBezTo>
                  <a:pt x="47" y="29"/>
                  <a:pt x="47" y="29"/>
                  <a:pt x="47" y="29"/>
                </a:cubicBezTo>
                <a:lnTo>
                  <a:pt x="52" y="29"/>
                </a:lnTo>
                <a:close/>
                <a:moveTo>
                  <a:pt x="7" y="23"/>
                </a:moveTo>
                <a:cubicBezTo>
                  <a:pt x="7" y="4"/>
                  <a:pt x="7" y="4"/>
                  <a:pt x="7" y="4"/>
                </a:cubicBezTo>
                <a:cubicBezTo>
                  <a:pt x="7" y="2"/>
                  <a:pt x="9" y="0"/>
                  <a:pt x="11" y="0"/>
                </a:cubicBezTo>
                <a:cubicBezTo>
                  <a:pt x="41" y="0"/>
                  <a:pt x="41" y="0"/>
                  <a:pt x="41" y="0"/>
                </a:cubicBezTo>
                <a:cubicBezTo>
                  <a:pt x="43" y="0"/>
                  <a:pt x="45" y="2"/>
                  <a:pt x="45" y="4"/>
                </a:cubicBezTo>
                <a:cubicBezTo>
                  <a:pt x="45" y="23"/>
                  <a:pt x="45" y="23"/>
                  <a:pt x="45" y="23"/>
                </a:cubicBezTo>
                <a:cubicBezTo>
                  <a:pt x="45" y="25"/>
                  <a:pt x="43" y="27"/>
                  <a:pt x="41" y="27"/>
                </a:cubicBezTo>
                <a:cubicBezTo>
                  <a:pt x="11" y="27"/>
                  <a:pt x="11" y="27"/>
                  <a:pt x="11" y="27"/>
                </a:cubicBezTo>
                <a:cubicBezTo>
                  <a:pt x="9" y="27"/>
                  <a:pt x="7" y="25"/>
                  <a:pt x="7" y="23"/>
                </a:cubicBezTo>
                <a:close/>
                <a:moveTo>
                  <a:pt x="11" y="23"/>
                </a:moveTo>
                <a:cubicBezTo>
                  <a:pt x="11" y="23"/>
                  <a:pt x="11" y="24"/>
                  <a:pt x="11" y="24"/>
                </a:cubicBezTo>
                <a:cubicBezTo>
                  <a:pt x="41" y="24"/>
                  <a:pt x="41" y="24"/>
                  <a:pt x="41" y="24"/>
                </a:cubicBezTo>
                <a:cubicBezTo>
                  <a:pt x="41" y="24"/>
                  <a:pt x="41" y="23"/>
                  <a:pt x="41" y="23"/>
                </a:cubicBezTo>
                <a:cubicBezTo>
                  <a:pt x="41" y="4"/>
                  <a:pt x="41" y="4"/>
                  <a:pt x="41" y="4"/>
                </a:cubicBezTo>
                <a:cubicBezTo>
                  <a:pt x="41" y="4"/>
                  <a:pt x="41" y="3"/>
                  <a:pt x="41" y="3"/>
                </a:cubicBezTo>
                <a:cubicBezTo>
                  <a:pt x="11" y="3"/>
                  <a:pt x="11" y="3"/>
                  <a:pt x="11" y="3"/>
                </a:cubicBezTo>
                <a:cubicBezTo>
                  <a:pt x="11" y="3"/>
                  <a:pt x="11" y="4"/>
                  <a:pt x="11" y="4"/>
                </a:cubicBezTo>
                <a:lnTo>
                  <a:pt x="11" y="23"/>
                </a:lnTo>
                <a:close/>
                <a:moveTo>
                  <a:pt x="29" y="31"/>
                </a:moveTo>
                <a:cubicBezTo>
                  <a:pt x="29" y="31"/>
                  <a:pt x="28" y="31"/>
                  <a:pt x="28" y="31"/>
                </a:cubicBezTo>
                <a:cubicBezTo>
                  <a:pt x="24" y="31"/>
                  <a:pt x="24" y="31"/>
                  <a:pt x="24" y="31"/>
                </a:cubicBezTo>
                <a:cubicBezTo>
                  <a:pt x="24" y="31"/>
                  <a:pt x="23" y="31"/>
                  <a:pt x="23" y="31"/>
                </a:cubicBezTo>
                <a:cubicBezTo>
                  <a:pt x="23" y="31"/>
                  <a:pt x="24" y="31"/>
                  <a:pt x="24" y="31"/>
                </a:cubicBezTo>
                <a:cubicBezTo>
                  <a:pt x="28" y="31"/>
                  <a:pt x="28" y="31"/>
                  <a:pt x="28" y="31"/>
                </a:cubicBezTo>
                <a:cubicBezTo>
                  <a:pt x="28" y="31"/>
                  <a:pt x="29" y="31"/>
                  <a:pt x="29" y="31"/>
                </a:cubicBezTo>
                <a:close/>
              </a:path>
            </a:pathLst>
          </a:custGeom>
          <a:solidFill>
            <a:schemeClr val="lt1"/>
          </a:solidFill>
          <a:ln>
            <a:noFill/>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pic>
        <p:nvPicPr>
          <p:cNvPr id="244" name="Google Shape;244;p29"/>
          <p:cNvPicPr preferRelativeResize="0"/>
          <p:nvPr/>
        </p:nvPicPr>
        <p:blipFill rotWithShape="1">
          <a:blip r:embed="rId4">
            <a:alphaModFix/>
          </a:blip>
          <a:srcRect/>
          <a:stretch/>
        </p:blipFill>
        <p:spPr>
          <a:xfrm>
            <a:off x="4270198" y="3450872"/>
            <a:ext cx="2534004" cy="2534004"/>
          </a:xfrm>
          <a:prstGeom prst="rect">
            <a:avLst/>
          </a:prstGeom>
          <a:noFill/>
          <a:ln>
            <a:noFill/>
          </a:ln>
        </p:spPr>
      </p:pic>
      <p:pic>
        <p:nvPicPr>
          <p:cNvPr id="245" name="Google Shape;245;p29"/>
          <p:cNvPicPr preferRelativeResize="0"/>
          <p:nvPr/>
        </p:nvPicPr>
        <p:blipFill rotWithShape="1">
          <a:blip r:embed="rId4">
            <a:alphaModFix/>
          </a:blip>
          <a:srcRect/>
          <a:stretch/>
        </p:blipFill>
        <p:spPr>
          <a:xfrm>
            <a:off x="5380214" y="1048253"/>
            <a:ext cx="1966676" cy="19666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38"/>
                                        </p:tgtEl>
                                        <p:attrNameLst>
                                          <p:attrName>style.visibility</p:attrName>
                                        </p:attrNameLst>
                                      </p:cBhvr>
                                      <p:to>
                                        <p:strVal val="visible"/>
                                      </p:to>
                                    </p:set>
                                    <p:anim calcmode="lin" valueType="num">
                                      <p:cBhvr additive="base">
                                        <p:cTn id="7" dur="500"/>
                                        <p:tgtEl>
                                          <p:spTgt spid="238"/>
                                        </p:tgtEl>
                                        <p:attrNameLst>
                                          <p:attrName>ppt_w</p:attrName>
                                        </p:attrNameLst>
                                      </p:cBhvr>
                                      <p:tavLst>
                                        <p:tav tm="0">
                                          <p:val>
                                            <p:strVal val="0"/>
                                          </p:val>
                                        </p:tav>
                                        <p:tav tm="100000">
                                          <p:val>
                                            <p:strVal val="#ppt_w"/>
                                          </p:val>
                                        </p:tav>
                                      </p:tavLst>
                                    </p:anim>
                                    <p:anim calcmode="lin" valueType="num">
                                      <p:cBhvr additive="base">
                                        <p:cTn id="8" dur="500"/>
                                        <p:tgtEl>
                                          <p:spTgt spid="238"/>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500"/>
                                  </p:stCondLst>
                                  <p:childTnLst>
                                    <p:set>
                                      <p:cBhvr>
                                        <p:cTn id="10" dur="1" fill="hold">
                                          <p:stCondLst>
                                            <p:cond delay="0"/>
                                          </p:stCondLst>
                                        </p:cTn>
                                        <p:tgtEl>
                                          <p:spTgt spid="245"/>
                                        </p:tgtEl>
                                        <p:attrNameLst>
                                          <p:attrName>style.visibility</p:attrName>
                                        </p:attrNameLst>
                                      </p:cBhvr>
                                      <p:to>
                                        <p:strVal val="visible"/>
                                      </p:to>
                                    </p:set>
                                    <p:anim calcmode="lin" valueType="num">
                                      <p:cBhvr additive="base">
                                        <p:cTn id="11" dur="500"/>
                                        <p:tgtEl>
                                          <p:spTgt spid="245"/>
                                        </p:tgtEl>
                                        <p:attrNameLst>
                                          <p:attrName>ppt_w</p:attrName>
                                        </p:attrNameLst>
                                      </p:cBhvr>
                                      <p:tavLst>
                                        <p:tav tm="0">
                                          <p:val>
                                            <p:strVal val="0"/>
                                          </p:val>
                                        </p:tav>
                                        <p:tav tm="100000">
                                          <p:val>
                                            <p:strVal val="#ppt_w"/>
                                          </p:val>
                                        </p:tav>
                                      </p:tavLst>
                                    </p:anim>
                                    <p:anim calcmode="lin" valueType="num">
                                      <p:cBhvr additive="base">
                                        <p:cTn id="12" dur="500"/>
                                        <p:tgtEl>
                                          <p:spTgt spid="245"/>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500"/>
                                  </p:stCondLst>
                                  <p:childTnLst>
                                    <p:set>
                                      <p:cBhvr>
                                        <p:cTn id="14" dur="1" fill="hold">
                                          <p:stCondLst>
                                            <p:cond delay="0"/>
                                          </p:stCondLst>
                                        </p:cTn>
                                        <p:tgtEl>
                                          <p:spTgt spid="244"/>
                                        </p:tgtEl>
                                        <p:attrNameLst>
                                          <p:attrName>style.visibility</p:attrName>
                                        </p:attrNameLst>
                                      </p:cBhvr>
                                      <p:to>
                                        <p:strVal val="visible"/>
                                      </p:to>
                                    </p:set>
                                    <p:anim calcmode="lin" valueType="num">
                                      <p:cBhvr additive="base">
                                        <p:cTn id="15" dur="500"/>
                                        <p:tgtEl>
                                          <p:spTgt spid="244"/>
                                        </p:tgtEl>
                                        <p:attrNameLst>
                                          <p:attrName>ppt_w</p:attrName>
                                        </p:attrNameLst>
                                      </p:cBhvr>
                                      <p:tavLst>
                                        <p:tav tm="0">
                                          <p:val>
                                            <p:strVal val="0"/>
                                          </p:val>
                                        </p:tav>
                                        <p:tav tm="100000">
                                          <p:val>
                                            <p:strVal val="#ppt_w"/>
                                          </p:val>
                                        </p:tav>
                                      </p:tavLst>
                                    </p:anim>
                                    <p:anim calcmode="lin" valueType="num">
                                      <p:cBhvr additive="base">
                                        <p:cTn id="16" dur="500"/>
                                        <p:tgtEl>
                                          <p:spTgt spid="244"/>
                                        </p:tgtEl>
                                        <p:attrNameLst>
                                          <p:attrName>ppt_h</p:attrName>
                                        </p:attrNameLst>
                                      </p:cBhvr>
                                      <p:tavLst>
                                        <p:tav tm="0">
                                          <p:val>
                                            <p:str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nodeType="clickEffect">
                                  <p:stCondLst>
                                    <p:cond delay="0"/>
                                  </p:stCondLst>
                                  <p:childTnLst>
                                    <p:set>
                                      <p:cBhvr>
                                        <p:cTn id="20" dur="1" fill="hold">
                                          <p:stCondLst>
                                            <p:cond delay="0"/>
                                          </p:stCondLst>
                                        </p:cTn>
                                        <p:tgtEl>
                                          <p:spTgt spid="243"/>
                                        </p:tgtEl>
                                        <p:attrNameLst>
                                          <p:attrName>style.visibility</p:attrName>
                                        </p:attrNameLst>
                                      </p:cBhvr>
                                      <p:to>
                                        <p:strVal val="visible"/>
                                      </p:to>
                                    </p:set>
                                    <p:anim calcmode="lin" valueType="num">
                                      <p:cBhvr additive="base">
                                        <p:cTn id="21" dur="500"/>
                                        <p:tgtEl>
                                          <p:spTgt spid="24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39"/>
                                        </p:tgtEl>
                                        <p:attrNameLst>
                                          <p:attrName>style.visibility</p:attrName>
                                        </p:attrNameLst>
                                      </p:cBhvr>
                                      <p:to>
                                        <p:strVal val="visible"/>
                                      </p:to>
                                    </p:set>
                                    <p:animEffect transition="in" filter="fade">
                                      <p:cBhvr>
                                        <p:cTn id="26" dur="500"/>
                                        <p:tgtEl>
                                          <p:spTgt spid="239"/>
                                        </p:tgtEl>
                                      </p:cBhvr>
                                    </p:animEffect>
                                  </p:childTnLst>
                                </p:cTn>
                              </p:par>
                              <p:par>
                                <p:cTn id="27" presetID="10" presetClass="entr" presetSubtype="0" fill="hold" nodeType="withEffect">
                                  <p:stCondLst>
                                    <p:cond delay="500"/>
                                  </p:stCondLst>
                                  <p:childTnLst>
                                    <p:set>
                                      <p:cBhvr>
                                        <p:cTn id="28" dur="1" fill="hold">
                                          <p:stCondLst>
                                            <p:cond delay="0"/>
                                          </p:stCondLst>
                                        </p:cTn>
                                        <p:tgtEl>
                                          <p:spTgt spid="242"/>
                                        </p:tgtEl>
                                        <p:attrNameLst>
                                          <p:attrName>style.visibility</p:attrName>
                                        </p:attrNameLst>
                                      </p:cBhvr>
                                      <p:to>
                                        <p:strVal val="visible"/>
                                      </p:to>
                                    </p:set>
                                    <p:animEffect transition="in" filter="fade">
                                      <p:cBhvr>
                                        <p:cTn id="29" dur="500"/>
                                        <p:tgtEl>
                                          <p:spTgt spid="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0"/>
          <p:cNvSpPr txBox="1">
            <a:spLocks noGrp="1"/>
          </p:cNvSpPr>
          <p:nvPr>
            <p:ph type="body" idx="1"/>
          </p:nvPr>
        </p:nvSpPr>
        <p:spPr>
          <a:xfrm>
            <a:off x="1483660" y="328655"/>
            <a:ext cx="3708400" cy="482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700"/>
              <a:buNone/>
            </a:pPr>
            <a:r>
              <a:rPr lang="en-US">
                <a:latin typeface="Montserrat"/>
                <a:ea typeface="Montserrat"/>
                <a:cs typeface="Montserrat"/>
                <a:sym typeface="Montserrat"/>
              </a:rPr>
              <a:t>NEWS-PPRO</a:t>
            </a:r>
            <a:endParaRPr>
              <a:latin typeface="Montserrat"/>
              <a:ea typeface="Montserrat"/>
              <a:cs typeface="Montserrat"/>
              <a:sym typeface="Montserrat"/>
            </a:endParaRPr>
          </a:p>
        </p:txBody>
      </p:sp>
      <p:sp>
        <p:nvSpPr>
          <p:cNvPr id="252" name="Google Shape;252;p30"/>
          <p:cNvSpPr/>
          <p:nvPr/>
        </p:nvSpPr>
        <p:spPr>
          <a:xfrm>
            <a:off x="952500" y="3224213"/>
            <a:ext cx="9980355" cy="973136"/>
          </a:xfrm>
          <a:custGeom>
            <a:avLst/>
            <a:gdLst/>
            <a:ahLst/>
            <a:cxnLst/>
            <a:rect l="l" t="t" r="r" b="b"/>
            <a:pathLst>
              <a:path w="8010853" h="1306829" extrusionOk="0">
                <a:moveTo>
                  <a:pt x="0" y="1169250"/>
                </a:moveTo>
                <a:cubicBezTo>
                  <a:pt x="307298" y="648342"/>
                  <a:pt x="757002" y="5014"/>
                  <a:pt x="1139251" y="17"/>
                </a:cubicBezTo>
                <a:cubicBezTo>
                  <a:pt x="1521500" y="-4980"/>
                  <a:pt x="1846287" y="1124280"/>
                  <a:pt x="2293494" y="1139270"/>
                </a:cubicBezTo>
                <a:cubicBezTo>
                  <a:pt x="2740701" y="1154260"/>
                  <a:pt x="3380281" y="84961"/>
                  <a:pt x="3822491" y="89958"/>
                </a:cubicBezTo>
                <a:cubicBezTo>
                  <a:pt x="4264701" y="94955"/>
                  <a:pt x="4524530" y="1156758"/>
                  <a:pt x="4946753" y="1169250"/>
                </a:cubicBezTo>
                <a:cubicBezTo>
                  <a:pt x="5368976" y="1181742"/>
                  <a:pt x="5926111" y="144922"/>
                  <a:pt x="6355829" y="164909"/>
                </a:cubicBezTo>
                <a:cubicBezTo>
                  <a:pt x="6785547" y="184896"/>
                  <a:pt x="7249224" y="1182164"/>
                  <a:pt x="7525061" y="1289172"/>
                </a:cubicBezTo>
                <a:cubicBezTo>
                  <a:pt x="7800898" y="1396180"/>
                  <a:pt x="7850958" y="989339"/>
                  <a:pt x="8010853" y="806959"/>
                </a:cubicBezTo>
              </a:path>
            </a:pathLst>
          </a:custGeom>
          <a:noFill/>
          <a:ln w="76200" cap="flat" cmpd="sng">
            <a:solidFill>
              <a:srgbClr val="4FCEFF">
                <a:alpha val="40784"/>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ontserrat"/>
              <a:ea typeface="Montserrat"/>
              <a:cs typeface="Montserrat"/>
              <a:sym typeface="Montserrat"/>
            </a:endParaRPr>
          </a:p>
        </p:txBody>
      </p:sp>
      <p:sp>
        <p:nvSpPr>
          <p:cNvPr id="253" name="Google Shape;253;p30"/>
          <p:cNvSpPr/>
          <p:nvPr/>
        </p:nvSpPr>
        <p:spPr>
          <a:xfrm rot="10800000" flipH="1">
            <a:off x="952499" y="2882900"/>
            <a:ext cx="9980355" cy="1626351"/>
          </a:xfrm>
          <a:custGeom>
            <a:avLst/>
            <a:gdLst/>
            <a:ahLst/>
            <a:cxnLst/>
            <a:rect l="l" t="t" r="r" b="b"/>
            <a:pathLst>
              <a:path w="8023985" h="1307082" extrusionOk="0">
                <a:moveTo>
                  <a:pt x="0" y="1169250"/>
                </a:moveTo>
                <a:cubicBezTo>
                  <a:pt x="307298" y="648342"/>
                  <a:pt x="757002" y="5014"/>
                  <a:pt x="1139251" y="17"/>
                </a:cubicBezTo>
                <a:cubicBezTo>
                  <a:pt x="1521500" y="-4980"/>
                  <a:pt x="1846287" y="1124280"/>
                  <a:pt x="2293494" y="1139270"/>
                </a:cubicBezTo>
                <a:cubicBezTo>
                  <a:pt x="2740701" y="1154260"/>
                  <a:pt x="3380281" y="84961"/>
                  <a:pt x="3822491" y="89958"/>
                </a:cubicBezTo>
                <a:cubicBezTo>
                  <a:pt x="4264701" y="94955"/>
                  <a:pt x="4524530" y="1156758"/>
                  <a:pt x="4946753" y="1169250"/>
                </a:cubicBezTo>
                <a:cubicBezTo>
                  <a:pt x="5368976" y="1181742"/>
                  <a:pt x="5926111" y="144922"/>
                  <a:pt x="6355829" y="164909"/>
                </a:cubicBezTo>
                <a:cubicBezTo>
                  <a:pt x="6785547" y="184896"/>
                  <a:pt x="7247035" y="1181640"/>
                  <a:pt x="7525061" y="1289172"/>
                </a:cubicBezTo>
                <a:cubicBezTo>
                  <a:pt x="7803087" y="1396704"/>
                  <a:pt x="7864090" y="992480"/>
                  <a:pt x="8023985" y="810100"/>
                </a:cubicBezTo>
              </a:path>
            </a:pathLst>
          </a:custGeom>
          <a:noFill/>
          <a:ln w="76200" cap="flat" cmpd="sng">
            <a:solidFill>
              <a:srgbClr val="4FCEFF">
                <a:alpha val="40784"/>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ontserrat"/>
              <a:ea typeface="Montserrat"/>
              <a:cs typeface="Montserrat"/>
              <a:sym typeface="Montserrat"/>
            </a:endParaRPr>
          </a:p>
        </p:txBody>
      </p:sp>
      <p:sp>
        <p:nvSpPr>
          <p:cNvPr id="254" name="Google Shape;254;p30"/>
          <p:cNvSpPr/>
          <p:nvPr/>
        </p:nvSpPr>
        <p:spPr>
          <a:xfrm>
            <a:off x="2242089" y="2339975"/>
            <a:ext cx="2166142" cy="809625"/>
          </a:xfrm>
          <a:custGeom>
            <a:avLst/>
            <a:gdLst/>
            <a:ahLst/>
            <a:cxnLst/>
            <a:rect l="l" t="t" r="r" b="b"/>
            <a:pathLst>
              <a:path w="1440160" h="1221073" extrusionOk="0">
                <a:moveTo>
                  <a:pt x="0" y="183013"/>
                </a:moveTo>
                <a:cubicBezTo>
                  <a:pt x="0" y="81938"/>
                  <a:pt x="81938" y="0"/>
                  <a:pt x="183013" y="0"/>
                </a:cubicBezTo>
                <a:lnTo>
                  <a:pt x="1257147" y="0"/>
                </a:lnTo>
                <a:cubicBezTo>
                  <a:pt x="1358222" y="0"/>
                  <a:pt x="1440160" y="81938"/>
                  <a:pt x="1440160" y="183013"/>
                </a:cubicBezTo>
                <a:lnTo>
                  <a:pt x="1440160" y="825099"/>
                </a:lnTo>
                <a:cubicBezTo>
                  <a:pt x="1440160" y="926174"/>
                  <a:pt x="1358222" y="1008112"/>
                  <a:pt x="1257147" y="1008112"/>
                </a:cubicBezTo>
                <a:lnTo>
                  <a:pt x="183013" y="1008112"/>
                </a:lnTo>
                <a:cubicBezTo>
                  <a:pt x="81938" y="1008112"/>
                  <a:pt x="0" y="1300928"/>
                  <a:pt x="0" y="1199853"/>
                </a:cubicBezTo>
                <a:lnTo>
                  <a:pt x="0" y="183013"/>
                </a:lnTo>
                <a:close/>
              </a:path>
            </a:pathLst>
          </a:custGeom>
          <a:solidFill>
            <a:srgbClr val="4FCEFF"/>
          </a:solidFill>
          <a:ln>
            <a:noFill/>
          </a:ln>
        </p:spPr>
        <p:txBody>
          <a:bodyPr spcFirstLastPara="1" wrap="square" lIns="0" tIns="0" rIns="0" bIns="144000" anchor="ctr" anchorCtr="0">
            <a:noAutofit/>
          </a:bodyPr>
          <a:lstStyle/>
          <a:p>
            <a:pPr marL="0" marR="0" lvl="0" indent="0" algn="ctr" rtl="0">
              <a:lnSpc>
                <a:spcPct val="120000"/>
              </a:lnSpc>
              <a:spcBef>
                <a:spcPts val="0"/>
              </a:spcBef>
              <a:spcAft>
                <a:spcPts val="0"/>
              </a:spcAft>
              <a:buNone/>
            </a:pPr>
            <a:r>
              <a:rPr lang="en-US" sz="1800">
                <a:solidFill>
                  <a:schemeClr val="lt1"/>
                </a:solidFill>
                <a:latin typeface="Montserrat"/>
                <a:ea typeface="Montserrat"/>
                <a:cs typeface="Montserrat"/>
                <a:sym typeface="Montserrat"/>
              </a:rPr>
              <a:t>RSS</a:t>
            </a:r>
            <a:endParaRPr sz="1800">
              <a:solidFill>
                <a:schemeClr val="lt1"/>
              </a:solidFill>
              <a:latin typeface="Montserrat"/>
              <a:ea typeface="Montserrat"/>
              <a:cs typeface="Montserrat"/>
              <a:sym typeface="Montserrat"/>
            </a:endParaRPr>
          </a:p>
        </p:txBody>
      </p:sp>
      <p:sp>
        <p:nvSpPr>
          <p:cNvPr id="255" name="Google Shape;255;p30"/>
          <p:cNvSpPr/>
          <p:nvPr/>
        </p:nvSpPr>
        <p:spPr>
          <a:xfrm>
            <a:off x="1644650" y="4619625"/>
            <a:ext cx="2044701" cy="790575"/>
          </a:xfrm>
          <a:custGeom>
            <a:avLst/>
            <a:gdLst/>
            <a:ahLst/>
            <a:cxnLst/>
            <a:rect l="l" t="t" r="r" b="b"/>
            <a:pathLst>
              <a:path w="1680224" h="959276" extrusionOk="0">
                <a:moveTo>
                  <a:pt x="1675886" y="345"/>
                </a:moveTo>
                <a:cubicBezTo>
                  <a:pt x="1678730" y="1654"/>
                  <a:pt x="1680224" y="6745"/>
                  <a:pt x="1680224" y="16670"/>
                </a:cubicBezTo>
                <a:lnTo>
                  <a:pt x="1680224" y="815501"/>
                </a:lnTo>
                <a:cubicBezTo>
                  <a:pt x="1680224" y="894906"/>
                  <a:pt x="1584627" y="959276"/>
                  <a:pt x="1466704" y="959276"/>
                </a:cubicBezTo>
                <a:lnTo>
                  <a:pt x="213520" y="959276"/>
                </a:lnTo>
                <a:cubicBezTo>
                  <a:pt x="95596" y="959276"/>
                  <a:pt x="0" y="894906"/>
                  <a:pt x="0" y="815501"/>
                </a:cubicBezTo>
                <a:lnTo>
                  <a:pt x="0" y="311077"/>
                </a:lnTo>
                <a:cubicBezTo>
                  <a:pt x="0" y="231673"/>
                  <a:pt x="95596" y="167302"/>
                  <a:pt x="213520" y="167302"/>
                </a:cubicBezTo>
                <a:lnTo>
                  <a:pt x="1466704" y="167302"/>
                </a:lnTo>
                <a:cubicBezTo>
                  <a:pt x="1569887" y="167302"/>
                  <a:pt x="1655976" y="-8819"/>
                  <a:pt x="1675886" y="345"/>
                </a:cubicBezTo>
                <a:close/>
              </a:path>
            </a:pathLst>
          </a:custGeom>
          <a:solidFill>
            <a:srgbClr val="4FCEFF"/>
          </a:solidFill>
          <a:ln>
            <a:noFill/>
          </a:ln>
        </p:spPr>
        <p:txBody>
          <a:bodyPr spcFirstLastPara="1" wrap="square" lIns="0" tIns="144000" rIns="0" bIns="0" anchor="ctr" anchorCtr="0">
            <a:noAutofit/>
          </a:bodyPr>
          <a:lstStyle/>
          <a:p>
            <a:pPr marL="0" marR="0" lvl="0" indent="0" algn="ctr" rtl="0">
              <a:lnSpc>
                <a:spcPct val="120000"/>
              </a:lnSpc>
              <a:spcBef>
                <a:spcPts val="0"/>
              </a:spcBef>
              <a:spcAft>
                <a:spcPts val="0"/>
              </a:spcAft>
              <a:buNone/>
            </a:pPr>
            <a:r>
              <a:rPr lang="en-US" sz="1800">
                <a:solidFill>
                  <a:schemeClr val="lt1"/>
                </a:solidFill>
                <a:latin typeface="Montserrat"/>
                <a:ea typeface="Montserrat"/>
                <a:cs typeface="Montserrat"/>
                <a:sym typeface="Montserrat"/>
              </a:rPr>
              <a:t>Sentiment</a:t>
            </a:r>
            <a:endParaRPr sz="1800">
              <a:solidFill>
                <a:schemeClr val="lt1"/>
              </a:solidFill>
              <a:latin typeface="Montserrat"/>
              <a:ea typeface="Montserrat"/>
              <a:cs typeface="Montserrat"/>
              <a:sym typeface="Montserrat"/>
            </a:endParaRPr>
          </a:p>
        </p:txBody>
      </p:sp>
      <p:sp>
        <p:nvSpPr>
          <p:cNvPr id="256" name="Google Shape;256;p30"/>
          <p:cNvSpPr/>
          <p:nvPr/>
        </p:nvSpPr>
        <p:spPr>
          <a:xfrm>
            <a:off x="5696489" y="2339975"/>
            <a:ext cx="2166142" cy="809625"/>
          </a:xfrm>
          <a:custGeom>
            <a:avLst/>
            <a:gdLst/>
            <a:ahLst/>
            <a:cxnLst/>
            <a:rect l="l" t="t" r="r" b="b"/>
            <a:pathLst>
              <a:path w="1440160" h="1221073" extrusionOk="0">
                <a:moveTo>
                  <a:pt x="0" y="183013"/>
                </a:moveTo>
                <a:cubicBezTo>
                  <a:pt x="0" y="81938"/>
                  <a:pt x="81938" y="0"/>
                  <a:pt x="183013" y="0"/>
                </a:cubicBezTo>
                <a:lnTo>
                  <a:pt x="1257147" y="0"/>
                </a:lnTo>
                <a:cubicBezTo>
                  <a:pt x="1358222" y="0"/>
                  <a:pt x="1440160" y="81938"/>
                  <a:pt x="1440160" y="183013"/>
                </a:cubicBezTo>
                <a:lnTo>
                  <a:pt x="1440160" y="825099"/>
                </a:lnTo>
                <a:cubicBezTo>
                  <a:pt x="1440160" y="926174"/>
                  <a:pt x="1358222" y="1008112"/>
                  <a:pt x="1257147" y="1008112"/>
                </a:cubicBezTo>
                <a:lnTo>
                  <a:pt x="183013" y="1008112"/>
                </a:lnTo>
                <a:cubicBezTo>
                  <a:pt x="81938" y="1008112"/>
                  <a:pt x="0" y="1300928"/>
                  <a:pt x="0" y="1199853"/>
                </a:cubicBezTo>
                <a:lnTo>
                  <a:pt x="0" y="183013"/>
                </a:lnTo>
                <a:close/>
              </a:path>
            </a:pathLst>
          </a:custGeom>
          <a:solidFill>
            <a:srgbClr val="4FCEFF"/>
          </a:solidFill>
          <a:ln>
            <a:noFill/>
          </a:ln>
        </p:spPr>
        <p:txBody>
          <a:bodyPr spcFirstLastPara="1" wrap="square" lIns="0" tIns="0" rIns="0" bIns="144000" anchor="ctr" anchorCtr="0">
            <a:noAutofit/>
          </a:bodyPr>
          <a:lstStyle/>
          <a:p>
            <a:pPr marL="0" marR="0" lvl="0" indent="0" algn="ctr" rtl="0">
              <a:lnSpc>
                <a:spcPct val="120000"/>
              </a:lnSpc>
              <a:spcBef>
                <a:spcPts val="0"/>
              </a:spcBef>
              <a:spcAft>
                <a:spcPts val="0"/>
              </a:spcAft>
              <a:buNone/>
            </a:pPr>
            <a:r>
              <a:rPr lang="en-US" sz="1800">
                <a:solidFill>
                  <a:schemeClr val="lt1"/>
                </a:solidFill>
                <a:latin typeface="Montserrat"/>
                <a:ea typeface="Montserrat"/>
                <a:cs typeface="Montserrat"/>
                <a:sym typeface="Montserrat"/>
              </a:rPr>
              <a:t>News Sources</a:t>
            </a:r>
            <a:endParaRPr sz="1800">
              <a:solidFill>
                <a:schemeClr val="lt1"/>
              </a:solidFill>
              <a:latin typeface="Montserrat"/>
              <a:ea typeface="Montserrat"/>
              <a:cs typeface="Montserrat"/>
              <a:sym typeface="Montserrat"/>
            </a:endParaRPr>
          </a:p>
        </p:txBody>
      </p:sp>
      <p:sp>
        <p:nvSpPr>
          <p:cNvPr id="257" name="Google Shape;257;p30"/>
          <p:cNvSpPr/>
          <p:nvPr/>
        </p:nvSpPr>
        <p:spPr>
          <a:xfrm>
            <a:off x="8893714" y="2451894"/>
            <a:ext cx="2166142" cy="809625"/>
          </a:xfrm>
          <a:custGeom>
            <a:avLst/>
            <a:gdLst/>
            <a:ahLst/>
            <a:cxnLst/>
            <a:rect l="l" t="t" r="r" b="b"/>
            <a:pathLst>
              <a:path w="1440160" h="1221073" extrusionOk="0">
                <a:moveTo>
                  <a:pt x="0" y="183013"/>
                </a:moveTo>
                <a:cubicBezTo>
                  <a:pt x="0" y="81938"/>
                  <a:pt x="81938" y="0"/>
                  <a:pt x="183013" y="0"/>
                </a:cubicBezTo>
                <a:lnTo>
                  <a:pt x="1257147" y="0"/>
                </a:lnTo>
                <a:cubicBezTo>
                  <a:pt x="1358222" y="0"/>
                  <a:pt x="1440160" y="81938"/>
                  <a:pt x="1440160" y="183013"/>
                </a:cubicBezTo>
                <a:lnTo>
                  <a:pt x="1440160" y="825099"/>
                </a:lnTo>
                <a:cubicBezTo>
                  <a:pt x="1440160" y="926174"/>
                  <a:pt x="1358222" y="1008112"/>
                  <a:pt x="1257147" y="1008112"/>
                </a:cubicBezTo>
                <a:lnTo>
                  <a:pt x="183013" y="1008112"/>
                </a:lnTo>
                <a:cubicBezTo>
                  <a:pt x="81938" y="1008112"/>
                  <a:pt x="0" y="1300928"/>
                  <a:pt x="0" y="1199853"/>
                </a:cubicBezTo>
                <a:lnTo>
                  <a:pt x="0" y="183013"/>
                </a:lnTo>
                <a:close/>
              </a:path>
            </a:pathLst>
          </a:custGeom>
          <a:solidFill>
            <a:srgbClr val="4FCEFF"/>
          </a:solidFill>
          <a:ln>
            <a:noFill/>
          </a:ln>
        </p:spPr>
        <p:txBody>
          <a:bodyPr spcFirstLastPara="1" wrap="square" lIns="0" tIns="0" rIns="0" bIns="144000" anchor="ctr" anchorCtr="0">
            <a:noAutofit/>
          </a:bodyPr>
          <a:lstStyle/>
          <a:p>
            <a:pPr marL="0" marR="0" lvl="0" indent="0" algn="ctr" rtl="0">
              <a:lnSpc>
                <a:spcPct val="120000"/>
              </a:lnSpc>
              <a:spcBef>
                <a:spcPts val="0"/>
              </a:spcBef>
              <a:spcAft>
                <a:spcPts val="0"/>
              </a:spcAft>
              <a:buNone/>
            </a:pPr>
            <a:r>
              <a:rPr lang="en-US" sz="1800">
                <a:solidFill>
                  <a:schemeClr val="lt1"/>
                </a:solidFill>
                <a:latin typeface="Montserrat"/>
                <a:ea typeface="Montserrat"/>
                <a:cs typeface="Montserrat"/>
                <a:sym typeface="Montserrat"/>
              </a:rPr>
              <a:t>Stock Prices</a:t>
            </a:r>
            <a:endParaRPr sz="1800">
              <a:solidFill>
                <a:schemeClr val="lt1"/>
              </a:solidFill>
              <a:latin typeface="Montserrat"/>
              <a:ea typeface="Montserrat"/>
              <a:cs typeface="Montserrat"/>
              <a:sym typeface="Montserrat"/>
            </a:endParaRPr>
          </a:p>
        </p:txBody>
      </p:sp>
      <p:sp>
        <p:nvSpPr>
          <p:cNvPr id="258" name="Google Shape;258;p30"/>
          <p:cNvSpPr/>
          <p:nvPr/>
        </p:nvSpPr>
        <p:spPr>
          <a:xfrm>
            <a:off x="5045074" y="4676774"/>
            <a:ext cx="2044701" cy="790575"/>
          </a:xfrm>
          <a:custGeom>
            <a:avLst/>
            <a:gdLst/>
            <a:ahLst/>
            <a:cxnLst/>
            <a:rect l="l" t="t" r="r" b="b"/>
            <a:pathLst>
              <a:path w="1680224" h="959276" extrusionOk="0">
                <a:moveTo>
                  <a:pt x="1675886" y="345"/>
                </a:moveTo>
                <a:cubicBezTo>
                  <a:pt x="1678730" y="1654"/>
                  <a:pt x="1680224" y="6745"/>
                  <a:pt x="1680224" y="16670"/>
                </a:cubicBezTo>
                <a:lnTo>
                  <a:pt x="1680224" y="815501"/>
                </a:lnTo>
                <a:cubicBezTo>
                  <a:pt x="1680224" y="894906"/>
                  <a:pt x="1584627" y="959276"/>
                  <a:pt x="1466704" y="959276"/>
                </a:cubicBezTo>
                <a:lnTo>
                  <a:pt x="213520" y="959276"/>
                </a:lnTo>
                <a:cubicBezTo>
                  <a:pt x="95596" y="959276"/>
                  <a:pt x="0" y="894906"/>
                  <a:pt x="0" y="815501"/>
                </a:cubicBezTo>
                <a:lnTo>
                  <a:pt x="0" y="311077"/>
                </a:lnTo>
                <a:cubicBezTo>
                  <a:pt x="0" y="231673"/>
                  <a:pt x="95596" y="167302"/>
                  <a:pt x="213520" y="167302"/>
                </a:cubicBezTo>
                <a:lnTo>
                  <a:pt x="1466704" y="167302"/>
                </a:lnTo>
                <a:cubicBezTo>
                  <a:pt x="1569887" y="167302"/>
                  <a:pt x="1655976" y="-8819"/>
                  <a:pt x="1675886" y="345"/>
                </a:cubicBezTo>
                <a:close/>
              </a:path>
            </a:pathLst>
          </a:custGeom>
          <a:solidFill>
            <a:srgbClr val="4FCEFF"/>
          </a:solidFill>
          <a:ln>
            <a:noFill/>
          </a:ln>
        </p:spPr>
        <p:txBody>
          <a:bodyPr spcFirstLastPara="1" wrap="square" lIns="0" tIns="144000" rIns="0" bIns="0" anchor="ctr" anchorCtr="0">
            <a:noAutofit/>
          </a:bodyPr>
          <a:lstStyle/>
          <a:p>
            <a:pPr marL="0" marR="0" lvl="0" indent="0" algn="ctr" rtl="0">
              <a:lnSpc>
                <a:spcPct val="120000"/>
              </a:lnSpc>
              <a:spcBef>
                <a:spcPts val="0"/>
              </a:spcBef>
              <a:spcAft>
                <a:spcPts val="0"/>
              </a:spcAft>
              <a:buNone/>
            </a:pPr>
            <a:r>
              <a:rPr lang="en-US" sz="1800">
                <a:solidFill>
                  <a:schemeClr val="lt1"/>
                </a:solidFill>
                <a:latin typeface="Montserrat"/>
                <a:ea typeface="Montserrat"/>
                <a:cs typeface="Montserrat"/>
                <a:sym typeface="Montserrat"/>
              </a:rPr>
              <a:t>Market Analysis</a:t>
            </a:r>
            <a:endParaRPr sz="1800">
              <a:solidFill>
                <a:schemeClr val="lt1"/>
              </a:solidFill>
              <a:latin typeface="Montserrat"/>
              <a:ea typeface="Montserrat"/>
              <a:cs typeface="Montserrat"/>
              <a:sym typeface="Montserrat"/>
            </a:endParaRPr>
          </a:p>
        </p:txBody>
      </p:sp>
      <p:sp>
        <p:nvSpPr>
          <p:cNvPr id="259" name="Google Shape;259;p30"/>
          <p:cNvSpPr/>
          <p:nvPr/>
        </p:nvSpPr>
        <p:spPr>
          <a:xfrm>
            <a:off x="8343898" y="4784681"/>
            <a:ext cx="2044701" cy="790575"/>
          </a:xfrm>
          <a:custGeom>
            <a:avLst/>
            <a:gdLst/>
            <a:ahLst/>
            <a:cxnLst/>
            <a:rect l="l" t="t" r="r" b="b"/>
            <a:pathLst>
              <a:path w="1680224" h="959276" extrusionOk="0">
                <a:moveTo>
                  <a:pt x="1675886" y="345"/>
                </a:moveTo>
                <a:cubicBezTo>
                  <a:pt x="1678730" y="1654"/>
                  <a:pt x="1680224" y="6745"/>
                  <a:pt x="1680224" y="16670"/>
                </a:cubicBezTo>
                <a:lnTo>
                  <a:pt x="1680224" y="815501"/>
                </a:lnTo>
                <a:cubicBezTo>
                  <a:pt x="1680224" y="894906"/>
                  <a:pt x="1584627" y="959276"/>
                  <a:pt x="1466704" y="959276"/>
                </a:cubicBezTo>
                <a:lnTo>
                  <a:pt x="213520" y="959276"/>
                </a:lnTo>
                <a:cubicBezTo>
                  <a:pt x="95596" y="959276"/>
                  <a:pt x="0" y="894906"/>
                  <a:pt x="0" y="815501"/>
                </a:cubicBezTo>
                <a:lnTo>
                  <a:pt x="0" y="311077"/>
                </a:lnTo>
                <a:cubicBezTo>
                  <a:pt x="0" y="231673"/>
                  <a:pt x="95596" y="167302"/>
                  <a:pt x="213520" y="167302"/>
                </a:cubicBezTo>
                <a:lnTo>
                  <a:pt x="1466704" y="167302"/>
                </a:lnTo>
                <a:cubicBezTo>
                  <a:pt x="1569887" y="167302"/>
                  <a:pt x="1655976" y="-8819"/>
                  <a:pt x="1675886" y="345"/>
                </a:cubicBezTo>
                <a:close/>
              </a:path>
            </a:pathLst>
          </a:custGeom>
          <a:solidFill>
            <a:srgbClr val="4FCEFF"/>
          </a:solidFill>
          <a:ln>
            <a:noFill/>
          </a:ln>
        </p:spPr>
        <p:txBody>
          <a:bodyPr spcFirstLastPara="1" wrap="square" lIns="0" tIns="144000" rIns="0" bIns="0" anchor="ctr" anchorCtr="0">
            <a:noAutofit/>
          </a:bodyPr>
          <a:lstStyle/>
          <a:p>
            <a:pPr marL="0" marR="0" lvl="0" indent="0" algn="ctr" rtl="0">
              <a:lnSpc>
                <a:spcPct val="120000"/>
              </a:lnSpc>
              <a:spcBef>
                <a:spcPts val="0"/>
              </a:spcBef>
              <a:spcAft>
                <a:spcPts val="0"/>
              </a:spcAft>
              <a:buNone/>
            </a:pPr>
            <a:r>
              <a:rPr lang="en-US" sz="1800">
                <a:solidFill>
                  <a:schemeClr val="lt1"/>
                </a:solidFill>
                <a:latin typeface="Montserrat"/>
                <a:ea typeface="Montserrat"/>
                <a:cs typeface="Montserrat"/>
                <a:sym typeface="Montserrat"/>
              </a:rPr>
              <a:t>Display</a:t>
            </a:r>
            <a:endParaRPr sz="1800">
              <a:solidFill>
                <a:schemeClr val="lt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2"/>
                                        </p:tgtEl>
                                        <p:attrNameLst>
                                          <p:attrName>style.visibility</p:attrName>
                                        </p:attrNameLst>
                                      </p:cBhvr>
                                      <p:to>
                                        <p:strVal val="visible"/>
                                      </p:to>
                                    </p:set>
                                    <p:animEffect transition="in" filter="fade">
                                      <p:cBhvr>
                                        <p:cTn id="7" dur="500"/>
                                        <p:tgtEl>
                                          <p:spTgt spid="252"/>
                                        </p:tgtEl>
                                      </p:cBhvr>
                                    </p:animEffect>
                                  </p:childTnLst>
                                </p:cTn>
                              </p:par>
                              <p:par>
                                <p:cTn id="8" presetID="10" presetClass="entr" presetSubtype="0" fill="hold" nodeType="withEffect">
                                  <p:stCondLst>
                                    <p:cond delay="250"/>
                                  </p:stCondLst>
                                  <p:childTnLst>
                                    <p:set>
                                      <p:cBhvr>
                                        <p:cTn id="9" dur="1" fill="hold">
                                          <p:stCondLst>
                                            <p:cond delay="0"/>
                                          </p:stCondLst>
                                        </p:cTn>
                                        <p:tgtEl>
                                          <p:spTgt spid="253"/>
                                        </p:tgtEl>
                                        <p:attrNameLst>
                                          <p:attrName>style.visibility</p:attrName>
                                        </p:attrNameLst>
                                      </p:cBhvr>
                                      <p:to>
                                        <p:strVal val="visible"/>
                                      </p:to>
                                    </p:set>
                                    <p:animEffect transition="in" filter="fade">
                                      <p:cBhvr>
                                        <p:cTn id="10" dur="500"/>
                                        <p:tgtEl>
                                          <p:spTgt spid="25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4"/>
                                        </p:tgtEl>
                                        <p:attrNameLst>
                                          <p:attrName>style.visibility</p:attrName>
                                        </p:attrNameLst>
                                      </p:cBhvr>
                                      <p:to>
                                        <p:strVal val="visible"/>
                                      </p:to>
                                    </p:set>
                                    <p:animEffect transition="in" filter="fade">
                                      <p:cBhvr>
                                        <p:cTn id="15" dur="750"/>
                                        <p:tgtEl>
                                          <p:spTgt spid="254"/>
                                        </p:tgtEl>
                                      </p:cBhvr>
                                    </p:animEffect>
                                  </p:childTnLst>
                                </p:cTn>
                              </p:par>
                              <p:par>
                                <p:cTn id="16" presetID="10" presetClass="entr" presetSubtype="0" fill="hold" nodeType="withEffect">
                                  <p:stCondLst>
                                    <p:cond delay="250"/>
                                  </p:stCondLst>
                                  <p:childTnLst>
                                    <p:set>
                                      <p:cBhvr>
                                        <p:cTn id="17" dur="1" fill="hold">
                                          <p:stCondLst>
                                            <p:cond delay="0"/>
                                          </p:stCondLst>
                                        </p:cTn>
                                        <p:tgtEl>
                                          <p:spTgt spid="256"/>
                                        </p:tgtEl>
                                        <p:attrNameLst>
                                          <p:attrName>style.visibility</p:attrName>
                                        </p:attrNameLst>
                                      </p:cBhvr>
                                      <p:to>
                                        <p:strVal val="visible"/>
                                      </p:to>
                                    </p:set>
                                    <p:animEffect transition="in" filter="fade">
                                      <p:cBhvr>
                                        <p:cTn id="18" dur="750"/>
                                        <p:tgtEl>
                                          <p:spTgt spid="256"/>
                                        </p:tgtEl>
                                      </p:cBhvr>
                                    </p:animEffect>
                                  </p:childTnLst>
                                </p:cTn>
                              </p:par>
                              <p:par>
                                <p:cTn id="19" presetID="10" presetClass="entr" presetSubtype="0" fill="hold" nodeType="withEffect">
                                  <p:stCondLst>
                                    <p:cond delay="500"/>
                                  </p:stCondLst>
                                  <p:childTnLst>
                                    <p:set>
                                      <p:cBhvr>
                                        <p:cTn id="20" dur="1" fill="hold">
                                          <p:stCondLst>
                                            <p:cond delay="0"/>
                                          </p:stCondLst>
                                        </p:cTn>
                                        <p:tgtEl>
                                          <p:spTgt spid="257"/>
                                        </p:tgtEl>
                                        <p:attrNameLst>
                                          <p:attrName>style.visibility</p:attrName>
                                        </p:attrNameLst>
                                      </p:cBhvr>
                                      <p:to>
                                        <p:strVal val="visible"/>
                                      </p:to>
                                    </p:set>
                                    <p:animEffect transition="in" filter="fade">
                                      <p:cBhvr>
                                        <p:cTn id="21" dur="750"/>
                                        <p:tgtEl>
                                          <p:spTgt spid="257"/>
                                        </p:tgtEl>
                                      </p:cBhvr>
                                    </p:animEffect>
                                  </p:childTnLst>
                                </p:cTn>
                              </p:par>
                              <p:par>
                                <p:cTn id="22" presetID="10" presetClass="entr" presetSubtype="0" fill="hold" nodeType="withEffect">
                                  <p:stCondLst>
                                    <p:cond delay="750"/>
                                  </p:stCondLst>
                                  <p:childTnLst>
                                    <p:set>
                                      <p:cBhvr>
                                        <p:cTn id="23" dur="1" fill="hold">
                                          <p:stCondLst>
                                            <p:cond delay="0"/>
                                          </p:stCondLst>
                                        </p:cTn>
                                        <p:tgtEl>
                                          <p:spTgt spid="255"/>
                                        </p:tgtEl>
                                        <p:attrNameLst>
                                          <p:attrName>style.visibility</p:attrName>
                                        </p:attrNameLst>
                                      </p:cBhvr>
                                      <p:to>
                                        <p:strVal val="visible"/>
                                      </p:to>
                                    </p:set>
                                    <p:animEffect transition="in" filter="fade">
                                      <p:cBhvr>
                                        <p:cTn id="24" dur="750"/>
                                        <p:tgtEl>
                                          <p:spTgt spid="255"/>
                                        </p:tgtEl>
                                      </p:cBhvr>
                                    </p:animEffect>
                                  </p:childTnLst>
                                </p:cTn>
                              </p:par>
                              <p:par>
                                <p:cTn id="25" presetID="10" presetClass="entr" presetSubtype="0" fill="hold" nodeType="withEffect">
                                  <p:stCondLst>
                                    <p:cond delay="1000"/>
                                  </p:stCondLst>
                                  <p:childTnLst>
                                    <p:set>
                                      <p:cBhvr>
                                        <p:cTn id="26" dur="1" fill="hold">
                                          <p:stCondLst>
                                            <p:cond delay="0"/>
                                          </p:stCondLst>
                                        </p:cTn>
                                        <p:tgtEl>
                                          <p:spTgt spid="258"/>
                                        </p:tgtEl>
                                        <p:attrNameLst>
                                          <p:attrName>style.visibility</p:attrName>
                                        </p:attrNameLst>
                                      </p:cBhvr>
                                      <p:to>
                                        <p:strVal val="visible"/>
                                      </p:to>
                                    </p:set>
                                    <p:animEffect transition="in" filter="fade">
                                      <p:cBhvr>
                                        <p:cTn id="27" dur="750"/>
                                        <p:tgtEl>
                                          <p:spTgt spid="258"/>
                                        </p:tgtEl>
                                      </p:cBhvr>
                                    </p:animEffect>
                                  </p:childTnLst>
                                </p:cTn>
                              </p:par>
                              <p:par>
                                <p:cTn id="28" presetID="10" presetClass="entr" presetSubtype="0" fill="hold" nodeType="withEffect">
                                  <p:stCondLst>
                                    <p:cond delay="1250"/>
                                  </p:stCondLst>
                                  <p:childTnLst>
                                    <p:set>
                                      <p:cBhvr>
                                        <p:cTn id="29" dur="1" fill="hold">
                                          <p:stCondLst>
                                            <p:cond delay="0"/>
                                          </p:stCondLst>
                                        </p:cTn>
                                        <p:tgtEl>
                                          <p:spTgt spid="259"/>
                                        </p:tgtEl>
                                        <p:attrNameLst>
                                          <p:attrName>style.visibility</p:attrName>
                                        </p:attrNameLst>
                                      </p:cBhvr>
                                      <p:to>
                                        <p:strVal val="visible"/>
                                      </p:to>
                                    </p:set>
                                    <p:animEffect transition="in" filter="fade">
                                      <p:cBhvr>
                                        <p:cTn id="30" dur="750"/>
                                        <p:tgtEl>
                                          <p:spTgt spid="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265" name="Google Shape;265;p31"/>
          <p:cNvPicPr preferRelativeResize="0"/>
          <p:nvPr/>
        </p:nvPicPr>
        <p:blipFill>
          <a:blip r:embed="rId3">
            <a:alphaModFix/>
          </a:blip>
          <a:stretch>
            <a:fillRect/>
          </a:stretch>
        </p:blipFill>
        <p:spPr>
          <a:xfrm>
            <a:off x="0" y="3535525"/>
            <a:ext cx="6362317" cy="3322475"/>
          </a:xfrm>
          <a:prstGeom prst="rect">
            <a:avLst/>
          </a:prstGeom>
          <a:noFill/>
          <a:ln>
            <a:noFill/>
          </a:ln>
        </p:spPr>
      </p:pic>
      <p:pic>
        <p:nvPicPr>
          <p:cNvPr id="266" name="Google Shape;266;p31"/>
          <p:cNvPicPr preferRelativeResize="0"/>
          <p:nvPr/>
        </p:nvPicPr>
        <p:blipFill>
          <a:blip r:embed="rId4">
            <a:alphaModFix/>
          </a:blip>
          <a:stretch>
            <a:fillRect/>
          </a:stretch>
        </p:blipFill>
        <p:spPr>
          <a:xfrm>
            <a:off x="5529275" y="0"/>
            <a:ext cx="6662725" cy="3699825"/>
          </a:xfrm>
          <a:prstGeom prst="rect">
            <a:avLst/>
          </a:prstGeom>
          <a:noFill/>
          <a:ln>
            <a:noFill/>
          </a:ln>
        </p:spPr>
      </p:pic>
      <p:sp>
        <p:nvSpPr>
          <p:cNvPr id="267" name="Google Shape;267;p31"/>
          <p:cNvSpPr txBox="1">
            <a:spLocks noGrp="1"/>
          </p:cNvSpPr>
          <p:nvPr>
            <p:ph type="body" idx="1"/>
          </p:nvPr>
        </p:nvSpPr>
        <p:spPr>
          <a:xfrm>
            <a:off x="1483660" y="328655"/>
            <a:ext cx="3708300" cy="482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700"/>
              <a:buNone/>
            </a:pPr>
            <a:r>
              <a:rPr lang="en-US">
                <a:latin typeface="Montserrat"/>
                <a:ea typeface="Montserrat"/>
                <a:cs typeface="Montserrat"/>
                <a:sym typeface="Montserrat"/>
              </a:rPr>
              <a:t>NEWS-PPRO</a:t>
            </a:r>
            <a:endParaRPr>
              <a:latin typeface="Montserrat"/>
              <a:ea typeface="Montserrat"/>
              <a:cs typeface="Montserrat"/>
              <a:sym typeface="Montserrat"/>
            </a:endParaRPr>
          </a:p>
        </p:txBody>
      </p:sp>
      <p:sp>
        <p:nvSpPr>
          <p:cNvPr id="268" name="Google Shape;268;p31"/>
          <p:cNvSpPr/>
          <p:nvPr/>
        </p:nvSpPr>
        <p:spPr>
          <a:xfrm>
            <a:off x="799475" y="1911850"/>
            <a:ext cx="3960600" cy="523200"/>
          </a:xfrm>
          <a:prstGeom prst="rect">
            <a:avLst/>
          </a:prstGeom>
          <a:solidFill>
            <a:srgbClr val="4FCE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lt1"/>
                </a:solidFill>
                <a:latin typeface="Montserrat"/>
                <a:ea typeface="Montserrat"/>
                <a:cs typeface="Montserrat"/>
                <a:sym typeface="Montserrat"/>
              </a:rPr>
              <a:t>Examples of displays</a:t>
            </a:r>
            <a:endParaRPr sz="2800">
              <a:solidFill>
                <a:schemeClr val="lt1"/>
              </a:solidFill>
              <a:latin typeface="Montserrat"/>
              <a:ea typeface="Montserrat"/>
              <a:cs typeface="Montserrat"/>
              <a:sym typeface="Montserrat"/>
            </a:endParaRPr>
          </a:p>
        </p:txBody>
      </p:sp>
      <p:sp>
        <p:nvSpPr>
          <p:cNvPr id="269" name="Google Shape;269;p31"/>
          <p:cNvSpPr/>
          <p:nvPr/>
        </p:nvSpPr>
        <p:spPr>
          <a:xfrm>
            <a:off x="7144302" y="4216348"/>
            <a:ext cx="3960600" cy="22266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None/>
            </a:pPr>
            <a:r>
              <a:rPr lang="en-US" sz="1600" u="sng">
                <a:solidFill>
                  <a:schemeClr val="lt1"/>
                </a:solidFill>
                <a:latin typeface="Montserrat"/>
                <a:ea typeface="Montserrat"/>
                <a:cs typeface="Montserrat"/>
                <a:sym typeface="Montserrat"/>
              </a:rPr>
              <a:t>Corpus Training</a:t>
            </a:r>
            <a:endParaRPr sz="1600" u="sng">
              <a:solidFill>
                <a:schemeClr val="lt1"/>
              </a:solidFill>
              <a:latin typeface="Montserrat"/>
              <a:ea typeface="Montserrat"/>
              <a:cs typeface="Montserrat"/>
              <a:sym typeface="Montserrat"/>
            </a:endParaRPr>
          </a:p>
          <a:p>
            <a:pPr marL="0" marR="0" lvl="0" indent="0" algn="l" rtl="0">
              <a:lnSpc>
                <a:spcPct val="120000"/>
              </a:lnSpc>
              <a:spcBef>
                <a:spcPts val="0"/>
              </a:spcBef>
              <a:spcAft>
                <a:spcPts val="0"/>
              </a:spcAft>
              <a:buNone/>
            </a:pPr>
            <a:r>
              <a:rPr lang="en-US" sz="1600">
                <a:solidFill>
                  <a:schemeClr val="lt1"/>
                </a:solidFill>
                <a:latin typeface="Montserrat"/>
                <a:ea typeface="Montserrat"/>
                <a:cs typeface="Montserrat"/>
                <a:sym typeface="Montserrat"/>
              </a:rPr>
              <a:t>The corpus for sentiment analysis has not been trained very well need more time and training to improve </a:t>
            </a:r>
            <a:endParaRPr sz="1600">
              <a:solidFill>
                <a:schemeClr val="lt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 calcmode="lin" valueType="num">
                                      <p:cBhvr additive="base">
                                        <p:cTn id="7" dur="1000"/>
                                        <p:tgtEl>
                                          <p:spTgt spid="268"/>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5"/>
                                        </p:tgtEl>
                                        <p:attrNameLst>
                                          <p:attrName>style.visibility</p:attrName>
                                        </p:attrNameLst>
                                      </p:cBhvr>
                                      <p:to>
                                        <p:strVal val="visible"/>
                                      </p:to>
                                    </p:set>
                                    <p:animEffect transition="in" filter="fade">
                                      <p:cBhvr>
                                        <p:cTn id="12" dur="1000"/>
                                        <p:tgtEl>
                                          <p:spTgt spid="26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6"/>
                                        </p:tgtEl>
                                        <p:attrNameLst>
                                          <p:attrName>style.visibility</p:attrName>
                                        </p:attrNameLst>
                                      </p:cBhvr>
                                      <p:to>
                                        <p:strVal val="visible"/>
                                      </p:to>
                                    </p:set>
                                    <p:animEffect transition="in" filter="fade">
                                      <p:cBhvr>
                                        <p:cTn id="17" dur="1000"/>
                                        <p:tgtEl>
                                          <p:spTgt spid="26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2"/>
          <p:cNvSpPr txBox="1">
            <a:spLocks noGrp="1"/>
          </p:cNvSpPr>
          <p:nvPr>
            <p:ph type="body" idx="1"/>
          </p:nvPr>
        </p:nvSpPr>
        <p:spPr>
          <a:xfrm>
            <a:off x="1483660" y="328655"/>
            <a:ext cx="3708300" cy="482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700"/>
              <a:buNone/>
            </a:pPr>
            <a:r>
              <a:rPr lang="en-US">
                <a:latin typeface="Montserrat"/>
                <a:ea typeface="Montserrat"/>
                <a:cs typeface="Montserrat"/>
                <a:sym typeface="Montserrat"/>
              </a:rPr>
              <a:t>NEWS-PPRO</a:t>
            </a:r>
            <a:endParaRPr>
              <a:latin typeface="Montserrat"/>
              <a:ea typeface="Montserrat"/>
              <a:cs typeface="Montserrat"/>
              <a:sym typeface="Montserrat"/>
            </a:endParaRPr>
          </a:p>
        </p:txBody>
      </p:sp>
      <p:sp>
        <p:nvSpPr>
          <p:cNvPr id="276" name="Google Shape;276;p32"/>
          <p:cNvSpPr/>
          <p:nvPr/>
        </p:nvSpPr>
        <p:spPr>
          <a:xfrm>
            <a:off x="5379425" y="1843100"/>
            <a:ext cx="4489500" cy="26916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None/>
            </a:pPr>
            <a:r>
              <a:rPr lang="en-US" sz="1800">
                <a:solidFill>
                  <a:schemeClr val="lt1"/>
                </a:solidFill>
                <a:latin typeface="Montserrat"/>
                <a:ea typeface="Montserrat"/>
                <a:cs typeface="Montserrat"/>
                <a:sym typeface="Montserrat"/>
              </a:rPr>
              <a:t>In this we provide service where the user can provide the stock in the portfolio and then we run advance sentiment analysis by giving weight to its own stock previous news and how much it affect the stock price to give more accurate idea for the user to take actions</a:t>
            </a:r>
            <a:endParaRPr sz="1800">
              <a:solidFill>
                <a:schemeClr val="lt1"/>
              </a:solidFill>
              <a:latin typeface="Montserrat"/>
              <a:ea typeface="Montserrat"/>
              <a:cs typeface="Montserrat"/>
              <a:sym typeface="Montserrat"/>
            </a:endParaRPr>
          </a:p>
        </p:txBody>
      </p:sp>
      <p:sp>
        <p:nvSpPr>
          <p:cNvPr id="277" name="Google Shape;277;p32"/>
          <p:cNvSpPr/>
          <p:nvPr/>
        </p:nvSpPr>
        <p:spPr>
          <a:xfrm>
            <a:off x="5407175" y="1149100"/>
            <a:ext cx="4461600" cy="523200"/>
          </a:xfrm>
          <a:prstGeom prst="rect">
            <a:avLst/>
          </a:prstGeom>
          <a:solidFill>
            <a:srgbClr val="4FCE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lt1"/>
                </a:solidFill>
                <a:latin typeface="Montserrat"/>
                <a:ea typeface="Montserrat"/>
                <a:cs typeface="Montserrat"/>
                <a:sym typeface="Montserrat"/>
              </a:rPr>
              <a:t>Portfolio news analysis</a:t>
            </a:r>
            <a:endParaRPr sz="2800">
              <a:solidFill>
                <a:schemeClr val="lt1"/>
              </a:solidFill>
              <a:latin typeface="Montserrat"/>
              <a:ea typeface="Montserrat"/>
              <a:cs typeface="Montserrat"/>
              <a:sym typeface="Montserrat"/>
            </a:endParaRPr>
          </a:p>
        </p:txBody>
      </p:sp>
      <p:pic>
        <p:nvPicPr>
          <p:cNvPr id="278" name="Google Shape;278;p32"/>
          <p:cNvPicPr preferRelativeResize="0"/>
          <p:nvPr/>
        </p:nvPicPr>
        <p:blipFill>
          <a:blip r:embed="rId3">
            <a:alphaModFix/>
          </a:blip>
          <a:stretch>
            <a:fillRect/>
          </a:stretch>
        </p:blipFill>
        <p:spPr>
          <a:xfrm>
            <a:off x="0" y="3394790"/>
            <a:ext cx="5191950" cy="346321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78"/>
                                        </p:tgtEl>
                                        <p:attrNameLst>
                                          <p:attrName>style.visibility</p:attrName>
                                        </p:attrNameLst>
                                      </p:cBhvr>
                                      <p:to>
                                        <p:strVal val="visible"/>
                                      </p:to>
                                    </p:set>
                                    <p:anim calcmode="lin" valueType="num">
                                      <p:cBhvr additive="base">
                                        <p:cTn id="7" dur="1000"/>
                                        <p:tgtEl>
                                          <p:spTgt spid="278"/>
                                        </p:tgtEl>
                                        <p:attrNameLst>
                                          <p:attrName>ppt_w</p:attrName>
                                        </p:attrNameLst>
                                      </p:cBhvr>
                                      <p:tavLst>
                                        <p:tav tm="0">
                                          <p:val>
                                            <p:strVal val="0"/>
                                          </p:val>
                                        </p:tav>
                                        <p:tav tm="100000">
                                          <p:val>
                                            <p:strVal val="#ppt_w"/>
                                          </p:val>
                                        </p:tav>
                                      </p:tavLst>
                                    </p:anim>
                                    <p:anim calcmode="lin" valueType="num">
                                      <p:cBhvr additive="base">
                                        <p:cTn id="8" dur="1000"/>
                                        <p:tgtEl>
                                          <p:spTgt spid="278"/>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277"/>
                                        </p:tgtEl>
                                        <p:attrNameLst>
                                          <p:attrName>style.visibility</p:attrName>
                                        </p:attrNameLst>
                                      </p:cBhvr>
                                      <p:to>
                                        <p:strVal val="visible"/>
                                      </p:to>
                                    </p:set>
                                    <p:anim calcmode="lin" valueType="num">
                                      <p:cBhvr additive="base">
                                        <p:cTn id="13" dur="1000"/>
                                        <p:tgtEl>
                                          <p:spTgt spid="277"/>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76">
                                            <p:txEl>
                                              <p:pRg st="0" end="0"/>
                                            </p:txEl>
                                          </p:spTgt>
                                        </p:tgtEl>
                                        <p:attrNameLst>
                                          <p:attrName>style.visibility</p:attrName>
                                        </p:attrNameLst>
                                      </p:cBhvr>
                                      <p:to>
                                        <p:strVal val="visible"/>
                                      </p:to>
                                    </p:set>
                                    <p:animEffect transition="in" filter="fade">
                                      <p:cBhvr>
                                        <p:cTn id="18" dur="1000"/>
                                        <p:tgtEl>
                                          <p:spTgt spid="27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3"/>
          <p:cNvSpPr txBox="1">
            <a:spLocks noGrp="1"/>
          </p:cNvSpPr>
          <p:nvPr>
            <p:ph type="body" idx="1"/>
          </p:nvPr>
        </p:nvSpPr>
        <p:spPr>
          <a:xfrm>
            <a:off x="1445235" y="421430"/>
            <a:ext cx="3708300" cy="482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700"/>
              <a:buNone/>
            </a:pPr>
            <a:r>
              <a:rPr lang="en-US">
                <a:latin typeface="Montserrat"/>
                <a:ea typeface="Montserrat"/>
                <a:cs typeface="Montserrat"/>
                <a:sym typeface="Montserrat"/>
              </a:rPr>
              <a:t>NEWS-PPRO</a:t>
            </a:r>
            <a:endParaRPr>
              <a:latin typeface="Montserrat"/>
              <a:ea typeface="Montserrat"/>
              <a:cs typeface="Montserrat"/>
              <a:sym typeface="Montserrat"/>
            </a:endParaRPr>
          </a:p>
        </p:txBody>
      </p:sp>
      <p:pic>
        <p:nvPicPr>
          <p:cNvPr id="285" name="Google Shape;285;p33"/>
          <p:cNvPicPr preferRelativeResize="0"/>
          <p:nvPr/>
        </p:nvPicPr>
        <p:blipFill>
          <a:blip r:embed="rId3">
            <a:alphaModFix/>
          </a:blip>
          <a:stretch>
            <a:fillRect/>
          </a:stretch>
        </p:blipFill>
        <p:spPr>
          <a:xfrm>
            <a:off x="6361900" y="1777189"/>
            <a:ext cx="5122400" cy="3303625"/>
          </a:xfrm>
          <a:prstGeom prst="rect">
            <a:avLst/>
          </a:prstGeom>
          <a:noFill/>
          <a:ln>
            <a:noFill/>
          </a:ln>
        </p:spPr>
      </p:pic>
      <p:sp>
        <p:nvSpPr>
          <p:cNvPr id="286" name="Google Shape;286;p33"/>
          <p:cNvSpPr/>
          <p:nvPr/>
        </p:nvSpPr>
        <p:spPr>
          <a:xfrm>
            <a:off x="959225" y="2083200"/>
            <a:ext cx="4489500" cy="26916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None/>
            </a:pPr>
            <a:r>
              <a:rPr lang="en-US" sz="1800">
                <a:solidFill>
                  <a:schemeClr val="lt1"/>
                </a:solidFill>
                <a:latin typeface="Montserrat"/>
                <a:ea typeface="Montserrat"/>
                <a:cs typeface="Montserrat"/>
                <a:sym typeface="Montserrat"/>
              </a:rPr>
              <a:t>We take previous news data and train our sentimental model and check if we get similar result and we also collect its stock data of the day of the news.</a:t>
            </a:r>
            <a:endParaRPr sz="1800">
              <a:solidFill>
                <a:schemeClr val="lt1"/>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34"/>
          <p:cNvPicPr preferRelativeResize="0"/>
          <p:nvPr/>
        </p:nvPicPr>
        <p:blipFill rotWithShape="1">
          <a:blip r:embed="rId3">
            <a:alphaModFix/>
          </a:blip>
          <a:srcRect/>
          <a:stretch/>
        </p:blipFill>
        <p:spPr>
          <a:xfrm>
            <a:off x="3244573" y="787400"/>
            <a:ext cx="5119738" cy="5363264"/>
          </a:xfrm>
          <a:prstGeom prst="rect">
            <a:avLst/>
          </a:prstGeom>
          <a:noFill/>
          <a:ln>
            <a:noFill/>
          </a:ln>
        </p:spPr>
      </p:pic>
      <p:sp>
        <p:nvSpPr>
          <p:cNvPr id="293" name="Google Shape;293;p34"/>
          <p:cNvSpPr txBox="1"/>
          <p:nvPr/>
        </p:nvSpPr>
        <p:spPr>
          <a:xfrm>
            <a:off x="4197349" y="1904377"/>
            <a:ext cx="3746500" cy="31547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9900">
                <a:solidFill>
                  <a:srgbClr val="5CF0F7"/>
                </a:solidFill>
                <a:latin typeface="Montserrat"/>
                <a:ea typeface="Montserrat"/>
                <a:cs typeface="Montserrat"/>
                <a:sym typeface="Montserrat"/>
              </a:rPr>
              <a:t>03</a:t>
            </a:r>
            <a:endParaRPr sz="19900">
              <a:solidFill>
                <a:srgbClr val="5CF0F7"/>
              </a:solidFill>
              <a:latin typeface="Montserrat"/>
              <a:ea typeface="Montserrat"/>
              <a:cs typeface="Montserrat"/>
              <a:sym typeface="Montserrat"/>
            </a:endParaRPr>
          </a:p>
        </p:txBody>
      </p:sp>
      <p:sp>
        <p:nvSpPr>
          <p:cNvPr id="294" name="Google Shape;294;p34"/>
          <p:cNvSpPr txBox="1"/>
          <p:nvPr/>
        </p:nvSpPr>
        <p:spPr>
          <a:xfrm>
            <a:off x="2287002" y="2830600"/>
            <a:ext cx="9645000" cy="1015800"/>
          </a:xfrm>
          <a:prstGeom prst="rect">
            <a:avLst/>
          </a:prstGeom>
          <a:noFill/>
          <a:ln>
            <a:noFill/>
          </a:ln>
          <a:effectLst>
            <a:outerShdw blurRad="50800" dist="635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6000">
                <a:solidFill>
                  <a:schemeClr val="lt1"/>
                </a:solidFill>
                <a:latin typeface="Montserrat"/>
                <a:ea typeface="Montserrat"/>
                <a:cs typeface="Montserrat"/>
                <a:sym typeface="Montserrat"/>
              </a:rPr>
              <a:t>Live Demonstration</a:t>
            </a:r>
            <a:endParaRPr sz="6000">
              <a:solidFill>
                <a:schemeClr val="lt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250"/>
                                  </p:stCondLst>
                                  <p:childTnLst>
                                    <p:set>
                                      <p:cBhvr>
                                        <p:cTn id="6" dur="1" fill="hold">
                                          <p:stCondLst>
                                            <p:cond delay="0"/>
                                          </p:stCondLst>
                                        </p:cTn>
                                        <p:tgtEl>
                                          <p:spTgt spid="293"/>
                                        </p:tgtEl>
                                        <p:attrNameLst>
                                          <p:attrName>style.visibility</p:attrName>
                                        </p:attrNameLst>
                                      </p:cBhvr>
                                      <p:to>
                                        <p:strVal val="visible"/>
                                      </p:to>
                                    </p:set>
                                    <p:anim calcmode="lin" valueType="num">
                                      <p:cBhvr additive="base">
                                        <p:cTn id="7" dur="500"/>
                                        <p:tgtEl>
                                          <p:spTgt spid="293"/>
                                        </p:tgtEl>
                                        <p:attrNameLst>
                                          <p:attrName>ppt_w</p:attrName>
                                        </p:attrNameLst>
                                      </p:cBhvr>
                                      <p:tavLst>
                                        <p:tav tm="0">
                                          <p:val>
                                            <p:strVal val="0"/>
                                          </p:val>
                                        </p:tav>
                                        <p:tav tm="100000">
                                          <p:val>
                                            <p:strVal val="#ppt_w"/>
                                          </p:val>
                                        </p:tav>
                                      </p:tavLst>
                                    </p:anim>
                                    <p:anim calcmode="lin" valueType="num">
                                      <p:cBhvr additive="base">
                                        <p:cTn id="8" dur="500"/>
                                        <p:tgtEl>
                                          <p:spTgt spid="293"/>
                                        </p:tgtEl>
                                        <p:attrNameLst>
                                          <p:attrName>ppt_h</p:attrName>
                                        </p:attrNameLst>
                                      </p:cBhvr>
                                      <p:tavLst>
                                        <p:tav tm="0">
                                          <p:val>
                                            <p:strVal val="0"/>
                                          </p:val>
                                        </p:tav>
                                        <p:tav tm="100000">
                                          <p:val>
                                            <p:strVal val="#ppt_h"/>
                                          </p:val>
                                        </p:tav>
                                      </p:tavLst>
                                    </p:anim>
                                  </p:childTnLst>
                                </p:cTn>
                              </p:par>
                              <p:par>
                                <p:cTn id="9" presetID="10" presetClass="entr" presetSubtype="0" fill="hold" nodeType="withEffect">
                                  <p:stCondLst>
                                    <p:cond delay="0"/>
                                  </p:stCondLst>
                                  <p:childTnLst>
                                    <p:set>
                                      <p:cBhvr>
                                        <p:cTn id="10" dur="1" fill="hold">
                                          <p:stCondLst>
                                            <p:cond delay="0"/>
                                          </p:stCondLst>
                                        </p:cTn>
                                        <p:tgtEl>
                                          <p:spTgt spid="294"/>
                                        </p:tgtEl>
                                        <p:attrNameLst>
                                          <p:attrName>style.visibility</p:attrName>
                                        </p:attrNameLst>
                                      </p:cBhvr>
                                      <p:to>
                                        <p:strVal val="visible"/>
                                      </p:to>
                                    </p:set>
                                    <p:animEffect transition="in" filter="fade">
                                      <p:cBhvr>
                                        <p:cTn id="11" dur="1000"/>
                                        <p:tgtEl>
                                          <p:spTgt spid="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17"/>
          <p:cNvPicPr preferRelativeResize="0"/>
          <p:nvPr/>
        </p:nvPicPr>
        <p:blipFill rotWithShape="1">
          <a:blip r:embed="rId3">
            <a:alphaModFix/>
          </a:blip>
          <a:srcRect/>
          <a:stretch/>
        </p:blipFill>
        <p:spPr>
          <a:xfrm>
            <a:off x="417385" y="126483"/>
            <a:ext cx="6237206" cy="6533887"/>
          </a:xfrm>
          <a:prstGeom prst="rect">
            <a:avLst/>
          </a:prstGeom>
          <a:noFill/>
          <a:ln>
            <a:noFill/>
          </a:ln>
        </p:spPr>
      </p:pic>
      <p:sp>
        <p:nvSpPr>
          <p:cNvPr id="104" name="Google Shape;104;p17"/>
          <p:cNvSpPr/>
          <p:nvPr/>
        </p:nvSpPr>
        <p:spPr>
          <a:xfrm rot="1069622">
            <a:off x="1683008" y="641123"/>
            <a:ext cx="5051697" cy="5504609"/>
          </a:xfrm>
          <a:custGeom>
            <a:avLst/>
            <a:gdLst/>
            <a:ahLst/>
            <a:cxnLst/>
            <a:rect l="l" t="t" r="r" b="b"/>
            <a:pathLst>
              <a:path w="3436648" h="3744044" extrusionOk="0">
                <a:moveTo>
                  <a:pt x="1564626" y="0"/>
                </a:moveTo>
                <a:cubicBezTo>
                  <a:pt x="2598515" y="0"/>
                  <a:pt x="3436648" y="838133"/>
                  <a:pt x="3436648" y="1872022"/>
                </a:cubicBezTo>
                <a:cubicBezTo>
                  <a:pt x="3436648" y="2905911"/>
                  <a:pt x="2598515" y="3744044"/>
                  <a:pt x="1564626" y="3744044"/>
                </a:cubicBezTo>
                <a:cubicBezTo>
                  <a:pt x="1382192" y="3744044"/>
                  <a:pt x="1205852" y="3717948"/>
                  <a:pt x="1039512" y="3667999"/>
                </a:cubicBezTo>
                <a:cubicBezTo>
                  <a:pt x="1150762" y="3690559"/>
                  <a:pt x="1265885" y="3702108"/>
                  <a:pt x="1383706" y="3702108"/>
                </a:cubicBezTo>
                <a:cubicBezTo>
                  <a:pt x="2358045" y="3702108"/>
                  <a:pt x="3147902" y="2912251"/>
                  <a:pt x="3147902" y="1937912"/>
                </a:cubicBezTo>
                <a:cubicBezTo>
                  <a:pt x="3147902" y="963573"/>
                  <a:pt x="2358045" y="173716"/>
                  <a:pt x="1383706" y="173716"/>
                </a:cubicBezTo>
                <a:cubicBezTo>
                  <a:pt x="822226" y="173716"/>
                  <a:pt x="322009" y="436016"/>
                  <a:pt x="0" y="845630"/>
                </a:cubicBezTo>
                <a:cubicBezTo>
                  <a:pt x="333766" y="336060"/>
                  <a:pt x="909951" y="0"/>
                  <a:pt x="1564626" y="0"/>
                </a:cubicBezTo>
                <a:close/>
              </a:path>
            </a:pathLst>
          </a:custGeom>
          <a:solidFill>
            <a:srgbClr val="0676E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Montserrat"/>
              <a:ea typeface="Montserrat"/>
              <a:cs typeface="Montserrat"/>
              <a:sym typeface="Montserrat"/>
            </a:endParaRPr>
          </a:p>
        </p:txBody>
      </p:sp>
      <p:sp>
        <p:nvSpPr>
          <p:cNvPr id="105" name="Google Shape;105;p17"/>
          <p:cNvSpPr/>
          <p:nvPr/>
        </p:nvSpPr>
        <p:spPr>
          <a:xfrm>
            <a:off x="5606996" y="665661"/>
            <a:ext cx="4110036" cy="685456"/>
          </a:xfrm>
          <a:custGeom>
            <a:avLst/>
            <a:gdLst/>
            <a:ahLst/>
            <a:cxnLst/>
            <a:rect l="l" t="t" r="r" b="b"/>
            <a:pathLst>
              <a:path w="2026745" h="406076" extrusionOk="0">
                <a:moveTo>
                  <a:pt x="184972" y="0"/>
                </a:moveTo>
                <a:lnTo>
                  <a:pt x="1841773" y="0"/>
                </a:lnTo>
                <a:cubicBezTo>
                  <a:pt x="1943930" y="0"/>
                  <a:pt x="2026745" y="82815"/>
                  <a:pt x="2026745" y="184972"/>
                </a:cubicBezTo>
                <a:lnTo>
                  <a:pt x="2026745" y="221104"/>
                </a:lnTo>
                <a:cubicBezTo>
                  <a:pt x="2026745" y="323261"/>
                  <a:pt x="1943930" y="406076"/>
                  <a:pt x="1841773" y="406076"/>
                </a:cubicBezTo>
                <a:lnTo>
                  <a:pt x="184972" y="406076"/>
                </a:lnTo>
                <a:cubicBezTo>
                  <a:pt x="82815" y="406076"/>
                  <a:pt x="0" y="323261"/>
                  <a:pt x="0" y="221104"/>
                </a:cubicBezTo>
                <a:lnTo>
                  <a:pt x="0" y="184972"/>
                </a:lnTo>
                <a:cubicBezTo>
                  <a:pt x="0" y="82815"/>
                  <a:pt x="82815" y="0"/>
                  <a:pt x="184972" y="0"/>
                </a:cubicBezTo>
                <a:close/>
              </a:path>
            </a:pathLst>
          </a:custGeom>
          <a:solidFill>
            <a:srgbClr val="FFFFFF"/>
          </a:solidFill>
          <a:ln w="41275" cap="flat" cmpd="sng">
            <a:solidFill>
              <a:srgbClr val="5CF0F7"/>
            </a:solidFill>
            <a:prstDash val="solid"/>
            <a:miter lim="800000"/>
            <a:headEnd type="none" w="sm" len="sm"/>
            <a:tailEnd type="none" w="sm" len="sm"/>
          </a:ln>
        </p:spPr>
        <p:txBody>
          <a:bodyPr spcFirstLastPara="1" wrap="square" lIns="288000" tIns="45700" rIns="91425" bIns="45700" anchor="ctr" anchorCtr="0">
            <a:noAutofit/>
          </a:bodyPr>
          <a:lstStyle/>
          <a:p>
            <a:pPr marL="0" marR="0" lvl="0" indent="0" algn="ctr" rtl="0">
              <a:spcBef>
                <a:spcPts val="0"/>
              </a:spcBef>
              <a:spcAft>
                <a:spcPts val="0"/>
              </a:spcAft>
              <a:buNone/>
            </a:pPr>
            <a:r>
              <a:rPr lang="en-US" sz="2400" b="1">
                <a:solidFill>
                  <a:srgbClr val="073763"/>
                </a:solidFill>
                <a:latin typeface="Montserrat"/>
                <a:ea typeface="Montserrat"/>
                <a:cs typeface="Montserrat"/>
                <a:sym typeface="Montserrat"/>
              </a:rPr>
              <a:t>Background</a:t>
            </a:r>
            <a:endParaRPr sz="2400" b="1">
              <a:solidFill>
                <a:srgbClr val="073763"/>
              </a:solidFill>
              <a:latin typeface="Montserrat"/>
              <a:ea typeface="Montserrat"/>
              <a:cs typeface="Montserrat"/>
              <a:sym typeface="Montserrat"/>
            </a:endParaRPr>
          </a:p>
        </p:txBody>
      </p:sp>
      <p:sp>
        <p:nvSpPr>
          <p:cNvPr id="106" name="Google Shape;106;p17"/>
          <p:cNvSpPr/>
          <p:nvPr/>
        </p:nvSpPr>
        <p:spPr>
          <a:xfrm>
            <a:off x="5484760" y="578350"/>
            <a:ext cx="923757" cy="926436"/>
          </a:xfrm>
          <a:prstGeom prst="ellipse">
            <a:avLst/>
          </a:prstGeom>
          <a:solidFill>
            <a:srgbClr val="0B5394"/>
          </a:solidFill>
          <a:ln w="444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rgbClr val="FFFFFF"/>
                </a:solidFill>
                <a:latin typeface="Montserrat"/>
                <a:ea typeface="Montserrat"/>
                <a:cs typeface="Montserrat"/>
                <a:sym typeface="Montserrat"/>
              </a:rPr>
              <a:t>1</a:t>
            </a:r>
            <a:endParaRPr sz="2800">
              <a:solidFill>
                <a:srgbClr val="FFFFFF"/>
              </a:solidFill>
              <a:latin typeface="Montserrat"/>
              <a:ea typeface="Montserrat"/>
              <a:cs typeface="Montserrat"/>
              <a:sym typeface="Montserrat"/>
            </a:endParaRPr>
          </a:p>
        </p:txBody>
      </p:sp>
      <p:sp>
        <p:nvSpPr>
          <p:cNvPr id="107" name="Google Shape;107;p17"/>
          <p:cNvSpPr/>
          <p:nvPr/>
        </p:nvSpPr>
        <p:spPr>
          <a:xfrm>
            <a:off x="6232125" y="1924609"/>
            <a:ext cx="4109225" cy="685253"/>
          </a:xfrm>
          <a:custGeom>
            <a:avLst/>
            <a:gdLst/>
            <a:ahLst/>
            <a:cxnLst/>
            <a:rect l="l" t="t" r="r" b="b"/>
            <a:pathLst>
              <a:path w="2026745" h="406076" extrusionOk="0">
                <a:moveTo>
                  <a:pt x="184972" y="0"/>
                </a:moveTo>
                <a:lnTo>
                  <a:pt x="1841773" y="0"/>
                </a:lnTo>
                <a:cubicBezTo>
                  <a:pt x="1943930" y="0"/>
                  <a:pt x="2026745" y="82815"/>
                  <a:pt x="2026745" y="184972"/>
                </a:cubicBezTo>
                <a:lnTo>
                  <a:pt x="2026745" y="221104"/>
                </a:lnTo>
                <a:cubicBezTo>
                  <a:pt x="2026745" y="323261"/>
                  <a:pt x="1943930" y="406076"/>
                  <a:pt x="1841773" y="406076"/>
                </a:cubicBezTo>
                <a:lnTo>
                  <a:pt x="184972" y="406076"/>
                </a:lnTo>
                <a:cubicBezTo>
                  <a:pt x="82815" y="406076"/>
                  <a:pt x="0" y="323261"/>
                  <a:pt x="0" y="221104"/>
                </a:cubicBezTo>
                <a:lnTo>
                  <a:pt x="0" y="184972"/>
                </a:lnTo>
                <a:cubicBezTo>
                  <a:pt x="0" y="82815"/>
                  <a:pt x="82815" y="0"/>
                  <a:pt x="184972" y="0"/>
                </a:cubicBezTo>
                <a:close/>
              </a:path>
            </a:pathLst>
          </a:custGeom>
          <a:solidFill>
            <a:srgbClr val="FFFFFF"/>
          </a:solidFill>
          <a:ln w="41275" cap="flat" cmpd="sng">
            <a:solidFill>
              <a:srgbClr val="5CF0F7"/>
            </a:solidFill>
            <a:prstDash val="solid"/>
            <a:miter lim="800000"/>
            <a:headEnd type="none" w="sm" len="sm"/>
            <a:tailEnd type="none" w="sm" len="sm"/>
          </a:ln>
        </p:spPr>
        <p:txBody>
          <a:bodyPr spcFirstLastPara="1" wrap="square" lIns="288000" tIns="45700" rIns="91425" bIns="45700" anchor="ctr" anchorCtr="0">
            <a:noAutofit/>
          </a:bodyPr>
          <a:lstStyle/>
          <a:p>
            <a:pPr marL="0" marR="0" lvl="0" indent="0" algn="l" rtl="0">
              <a:spcBef>
                <a:spcPts val="0"/>
              </a:spcBef>
              <a:spcAft>
                <a:spcPts val="0"/>
              </a:spcAft>
              <a:buNone/>
            </a:pPr>
            <a:r>
              <a:rPr lang="en-US" sz="2400" b="1">
                <a:solidFill>
                  <a:srgbClr val="073763"/>
                </a:solidFill>
                <a:latin typeface="Montserrat"/>
                <a:ea typeface="Montserrat"/>
                <a:cs typeface="Montserrat"/>
                <a:sym typeface="Montserrat"/>
              </a:rPr>
              <a:t>         Trader’s Dilemma</a:t>
            </a:r>
            <a:endParaRPr sz="2400" b="1">
              <a:solidFill>
                <a:srgbClr val="073763"/>
              </a:solidFill>
              <a:latin typeface="Montserrat"/>
              <a:ea typeface="Montserrat"/>
              <a:cs typeface="Montserrat"/>
              <a:sym typeface="Montserrat"/>
            </a:endParaRPr>
          </a:p>
        </p:txBody>
      </p:sp>
      <p:sp>
        <p:nvSpPr>
          <p:cNvPr id="108" name="Google Shape;108;p17"/>
          <p:cNvSpPr/>
          <p:nvPr/>
        </p:nvSpPr>
        <p:spPr>
          <a:xfrm>
            <a:off x="6095989" y="1804047"/>
            <a:ext cx="923700" cy="926400"/>
          </a:xfrm>
          <a:prstGeom prst="ellipse">
            <a:avLst/>
          </a:prstGeom>
          <a:solidFill>
            <a:srgbClr val="0B5394"/>
          </a:solidFill>
          <a:ln w="444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rgbClr val="FFFFFF"/>
                </a:solidFill>
                <a:latin typeface="Montserrat"/>
                <a:ea typeface="Montserrat"/>
                <a:cs typeface="Montserrat"/>
                <a:sym typeface="Montserrat"/>
              </a:rPr>
              <a:t>2</a:t>
            </a:r>
            <a:endParaRPr sz="2800">
              <a:solidFill>
                <a:srgbClr val="FFFFFF"/>
              </a:solidFill>
              <a:latin typeface="Montserrat"/>
              <a:ea typeface="Montserrat"/>
              <a:cs typeface="Montserrat"/>
              <a:sym typeface="Montserrat"/>
            </a:endParaRPr>
          </a:p>
        </p:txBody>
      </p:sp>
      <p:sp>
        <p:nvSpPr>
          <p:cNvPr id="109" name="Google Shape;109;p17"/>
          <p:cNvSpPr/>
          <p:nvPr/>
        </p:nvSpPr>
        <p:spPr>
          <a:xfrm>
            <a:off x="6232114" y="4441315"/>
            <a:ext cx="4109225" cy="685253"/>
          </a:xfrm>
          <a:custGeom>
            <a:avLst/>
            <a:gdLst/>
            <a:ahLst/>
            <a:cxnLst/>
            <a:rect l="l" t="t" r="r" b="b"/>
            <a:pathLst>
              <a:path w="2026745" h="406076" extrusionOk="0">
                <a:moveTo>
                  <a:pt x="184972" y="0"/>
                </a:moveTo>
                <a:lnTo>
                  <a:pt x="1841773" y="0"/>
                </a:lnTo>
                <a:cubicBezTo>
                  <a:pt x="1943930" y="0"/>
                  <a:pt x="2026745" y="82815"/>
                  <a:pt x="2026745" y="184972"/>
                </a:cubicBezTo>
                <a:lnTo>
                  <a:pt x="2026745" y="221104"/>
                </a:lnTo>
                <a:cubicBezTo>
                  <a:pt x="2026745" y="323261"/>
                  <a:pt x="1943930" y="406076"/>
                  <a:pt x="1841773" y="406076"/>
                </a:cubicBezTo>
                <a:lnTo>
                  <a:pt x="184972" y="406076"/>
                </a:lnTo>
                <a:cubicBezTo>
                  <a:pt x="82815" y="406076"/>
                  <a:pt x="0" y="323261"/>
                  <a:pt x="0" y="221104"/>
                </a:cubicBezTo>
                <a:lnTo>
                  <a:pt x="0" y="184972"/>
                </a:lnTo>
                <a:cubicBezTo>
                  <a:pt x="0" y="82815"/>
                  <a:pt x="82815" y="0"/>
                  <a:pt x="184972" y="0"/>
                </a:cubicBezTo>
                <a:close/>
              </a:path>
            </a:pathLst>
          </a:custGeom>
          <a:solidFill>
            <a:srgbClr val="FFFFFF"/>
          </a:solidFill>
          <a:ln w="41275" cap="flat" cmpd="sng">
            <a:solidFill>
              <a:srgbClr val="5CF0F7"/>
            </a:solidFill>
            <a:prstDash val="solid"/>
            <a:miter lim="800000"/>
            <a:headEnd type="none" w="sm" len="sm"/>
            <a:tailEnd type="none" w="sm" len="sm"/>
          </a:ln>
        </p:spPr>
        <p:txBody>
          <a:bodyPr spcFirstLastPara="1" wrap="square" lIns="288000" tIns="45700" rIns="91425" bIns="45700" anchor="ctr" anchorCtr="0">
            <a:noAutofit/>
          </a:bodyPr>
          <a:lstStyle/>
          <a:p>
            <a:pPr marL="0" marR="0" lvl="0" indent="0" algn="ctr" rtl="0">
              <a:spcBef>
                <a:spcPts val="0"/>
              </a:spcBef>
              <a:spcAft>
                <a:spcPts val="0"/>
              </a:spcAft>
              <a:buNone/>
            </a:pPr>
            <a:r>
              <a:rPr lang="en-US" sz="2400" b="1">
                <a:solidFill>
                  <a:srgbClr val="073763"/>
                </a:solidFill>
                <a:latin typeface="Montserrat"/>
                <a:ea typeface="Montserrat"/>
                <a:cs typeface="Montserrat"/>
                <a:sym typeface="Montserrat"/>
              </a:rPr>
              <a:t>Source</a:t>
            </a:r>
            <a:endParaRPr sz="2400" b="1">
              <a:solidFill>
                <a:srgbClr val="073763"/>
              </a:solidFill>
              <a:latin typeface="Montserrat"/>
              <a:ea typeface="Montserrat"/>
              <a:cs typeface="Montserrat"/>
              <a:sym typeface="Montserrat"/>
            </a:endParaRPr>
          </a:p>
        </p:txBody>
      </p:sp>
      <p:sp>
        <p:nvSpPr>
          <p:cNvPr id="110" name="Google Shape;110;p17"/>
          <p:cNvSpPr/>
          <p:nvPr/>
        </p:nvSpPr>
        <p:spPr>
          <a:xfrm>
            <a:off x="1660525" y="2937924"/>
            <a:ext cx="3440400" cy="795909"/>
          </a:xfrm>
          <a:custGeom>
            <a:avLst/>
            <a:gdLst/>
            <a:ahLst/>
            <a:cxnLst/>
            <a:rect l="l" t="t" r="r" b="b"/>
            <a:pathLst>
              <a:path w="2026745" h="406076" extrusionOk="0">
                <a:moveTo>
                  <a:pt x="184972" y="0"/>
                </a:moveTo>
                <a:lnTo>
                  <a:pt x="1841773" y="0"/>
                </a:lnTo>
                <a:cubicBezTo>
                  <a:pt x="1943930" y="0"/>
                  <a:pt x="2026745" y="82815"/>
                  <a:pt x="2026745" y="184972"/>
                </a:cubicBezTo>
                <a:lnTo>
                  <a:pt x="2026745" y="221104"/>
                </a:lnTo>
                <a:cubicBezTo>
                  <a:pt x="2026745" y="323261"/>
                  <a:pt x="1943930" y="406076"/>
                  <a:pt x="1841773" y="406076"/>
                </a:cubicBezTo>
                <a:lnTo>
                  <a:pt x="184972" y="406076"/>
                </a:lnTo>
                <a:cubicBezTo>
                  <a:pt x="82815" y="406076"/>
                  <a:pt x="0" y="323261"/>
                  <a:pt x="0" y="221104"/>
                </a:cubicBezTo>
                <a:lnTo>
                  <a:pt x="0" y="184972"/>
                </a:lnTo>
                <a:cubicBezTo>
                  <a:pt x="0" y="82815"/>
                  <a:pt x="82815" y="0"/>
                  <a:pt x="184972" y="0"/>
                </a:cubicBezTo>
                <a:close/>
              </a:path>
            </a:pathLst>
          </a:custGeom>
          <a:solidFill>
            <a:srgbClr val="FFFFFF"/>
          </a:solidFill>
          <a:ln w="41275" cap="flat" cmpd="sng">
            <a:solidFill>
              <a:srgbClr val="5CF0F7"/>
            </a:solidFill>
            <a:prstDash val="solid"/>
            <a:miter lim="800000"/>
            <a:headEnd type="none" w="sm" len="sm"/>
            <a:tailEnd type="none" w="sm" len="sm"/>
          </a:ln>
        </p:spPr>
        <p:txBody>
          <a:bodyPr spcFirstLastPara="1" wrap="square" lIns="288000" tIns="45700" rIns="91425" bIns="45700" anchor="ctr" anchorCtr="0">
            <a:noAutofit/>
          </a:bodyPr>
          <a:lstStyle/>
          <a:p>
            <a:pPr marL="0" marR="0" lvl="0" indent="0" algn="ctr" rtl="0">
              <a:spcBef>
                <a:spcPts val="0"/>
              </a:spcBef>
              <a:spcAft>
                <a:spcPts val="0"/>
              </a:spcAft>
              <a:buNone/>
            </a:pPr>
            <a:r>
              <a:rPr lang="en-US" sz="2400" b="1">
                <a:solidFill>
                  <a:srgbClr val="073763"/>
                </a:solidFill>
                <a:latin typeface="Montserrat"/>
                <a:ea typeface="Montserrat"/>
                <a:cs typeface="Montserrat"/>
                <a:sym typeface="Montserrat"/>
              </a:rPr>
              <a:t>Contents</a:t>
            </a:r>
            <a:endParaRPr sz="2400" b="1">
              <a:solidFill>
                <a:srgbClr val="073763"/>
              </a:solidFill>
              <a:latin typeface="Montserrat"/>
              <a:ea typeface="Montserrat"/>
              <a:cs typeface="Montserrat"/>
              <a:sym typeface="Montserrat"/>
            </a:endParaRPr>
          </a:p>
        </p:txBody>
      </p:sp>
      <p:sp>
        <p:nvSpPr>
          <p:cNvPr id="111" name="Google Shape;111;p17"/>
          <p:cNvSpPr/>
          <p:nvPr/>
        </p:nvSpPr>
        <p:spPr>
          <a:xfrm>
            <a:off x="6654596" y="3150286"/>
            <a:ext cx="4109225" cy="685253"/>
          </a:xfrm>
          <a:custGeom>
            <a:avLst/>
            <a:gdLst/>
            <a:ahLst/>
            <a:cxnLst/>
            <a:rect l="l" t="t" r="r" b="b"/>
            <a:pathLst>
              <a:path w="2026745" h="406076" extrusionOk="0">
                <a:moveTo>
                  <a:pt x="184972" y="0"/>
                </a:moveTo>
                <a:lnTo>
                  <a:pt x="1841773" y="0"/>
                </a:lnTo>
                <a:cubicBezTo>
                  <a:pt x="1943930" y="0"/>
                  <a:pt x="2026745" y="82815"/>
                  <a:pt x="2026745" y="184972"/>
                </a:cubicBezTo>
                <a:lnTo>
                  <a:pt x="2026745" y="221104"/>
                </a:lnTo>
                <a:cubicBezTo>
                  <a:pt x="2026745" y="323261"/>
                  <a:pt x="1943930" y="406076"/>
                  <a:pt x="1841773" y="406076"/>
                </a:cubicBezTo>
                <a:lnTo>
                  <a:pt x="184972" y="406076"/>
                </a:lnTo>
                <a:cubicBezTo>
                  <a:pt x="82815" y="406076"/>
                  <a:pt x="0" y="323261"/>
                  <a:pt x="0" y="221104"/>
                </a:cubicBezTo>
                <a:lnTo>
                  <a:pt x="0" y="184972"/>
                </a:lnTo>
                <a:cubicBezTo>
                  <a:pt x="0" y="82815"/>
                  <a:pt x="82815" y="0"/>
                  <a:pt x="184972" y="0"/>
                </a:cubicBezTo>
                <a:close/>
              </a:path>
            </a:pathLst>
          </a:custGeom>
          <a:solidFill>
            <a:srgbClr val="FFFFFF"/>
          </a:solidFill>
          <a:ln w="41275" cap="flat" cmpd="sng">
            <a:solidFill>
              <a:srgbClr val="5CF0F7"/>
            </a:solidFill>
            <a:prstDash val="solid"/>
            <a:miter lim="800000"/>
            <a:headEnd type="none" w="sm" len="sm"/>
            <a:tailEnd type="none" w="sm" len="sm"/>
          </a:ln>
        </p:spPr>
        <p:txBody>
          <a:bodyPr spcFirstLastPara="1" wrap="square" lIns="288000" tIns="45700" rIns="91425" bIns="45700" anchor="ctr" anchorCtr="0">
            <a:noAutofit/>
          </a:bodyPr>
          <a:lstStyle/>
          <a:p>
            <a:pPr marL="0" marR="0" lvl="0" indent="0" algn="ctr" rtl="0">
              <a:spcBef>
                <a:spcPts val="0"/>
              </a:spcBef>
              <a:spcAft>
                <a:spcPts val="0"/>
              </a:spcAft>
              <a:buNone/>
            </a:pPr>
            <a:r>
              <a:rPr lang="en-US" sz="2400" b="1">
                <a:solidFill>
                  <a:srgbClr val="073763"/>
                </a:solidFill>
                <a:latin typeface="Montserrat"/>
                <a:ea typeface="Montserrat"/>
                <a:cs typeface="Montserrat"/>
                <a:sym typeface="Montserrat"/>
              </a:rPr>
              <a:t>The Solution</a:t>
            </a:r>
            <a:endParaRPr sz="2400" b="1">
              <a:solidFill>
                <a:srgbClr val="073763"/>
              </a:solidFill>
              <a:latin typeface="Montserrat"/>
              <a:ea typeface="Montserrat"/>
              <a:cs typeface="Montserrat"/>
              <a:sym typeface="Montserrat"/>
            </a:endParaRPr>
          </a:p>
        </p:txBody>
      </p:sp>
      <p:sp>
        <p:nvSpPr>
          <p:cNvPr id="112" name="Google Shape;112;p17"/>
          <p:cNvSpPr/>
          <p:nvPr/>
        </p:nvSpPr>
        <p:spPr>
          <a:xfrm>
            <a:off x="6408528" y="3029704"/>
            <a:ext cx="923700" cy="926400"/>
          </a:xfrm>
          <a:prstGeom prst="ellipse">
            <a:avLst/>
          </a:prstGeom>
          <a:solidFill>
            <a:srgbClr val="0B5394"/>
          </a:solidFill>
          <a:ln w="444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rgbClr val="FFFFFF"/>
                </a:solidFill>
                <a:latin typeface="Montserrat"/>
                <a:ea typeface="Montserrat"/>
                <a:cs typeface="Montserrat"/>
                <a:sym typeface="Montserrat"/>
              </a:rPr>
              <a:t>3</a:t>
            </a:r>
            <a:endParaRPr sz="2800">
              <a:solidFill>
                <a:srgbClr val="FFFFFF"/>
              </a:solidFill>
              <a:latin typeface="Montserrat"/>
              <a:ea typeface="Montserrat"/>
              <a:cs typeface="Montserrat"/>
              <a:sym typeface="Montserrat"/>
            </a:endParaRPr>
          </a:p>
        </p:txBody>
      </p:sp>
      <p:sp>
        <p:nvSpPr>
          <p:cNvPr id="113" name="Google Shape;113;p17"/>
          <p:cNvSpPr/>
          <p:nvPr/>
        </p:nvSpPr>
        <p:spPr>
          <a:xfrm>
            <a:off x="5484746" y="5532111"/>
            <a:ext cx="4109225" cy="685253"/>
          </a:xfrm>
          <a:custGeom>
            <a:avLst/>
            <a:gdLst/>
            <a:ahLst/>
            <a:cxnLst/>
            <a:rect l="l" t="t" r="r" b="b"/>
            <a:pathLst>
              <a:path w="2026745" h="406076" extrusionOk="0">
                <a:moveTo>
                  <a:pt x="184972" y="0"/>
                </a:moveTo>
                <a:lnTo>
                  <a:pt x="1841773" y="0"/>
                </a:lnTo>
                <a:cubicBezTo>
                  <a:pt x="1943930" y="0"/>
                  <a:pt x="2026745" y="82815"/>
                  <a:pt x="2026745" y="184972"/>
                </a:cubicBezTo>
                <a:lnTo>
                  <a:pt x="2026745" y="221104"/>
                </a:lnTo>
                <a:cubicBezTo>
                  <a:pt x="2026745" y="323261"/>
                  <a:pt x="1943930" y="406076"/>
                  <a:pt x="1841773" y="406076"/>
                </a:cubicBezTo>
                <a:lnTo>
                  <a:pt x="184972" y="406076"/>
                </a:lnTo>
                <a:cubicBezTo>
                  <a:pt x="82815" y="406076"/>
                  <a:pt x="0" y="323261"/>
                  <a:pt x="0" y="221104"/>
                </a:cubicBezTo>
                <a:lnTo>
                  <a:pt x="0" y="184972"/>
                </a:lnTo>
                <a:cubicBezTo>
                  <a:pt x="0" y="82815"/>
                  <a:pt x="82815" y="0"/>
                  <a:pt x="184972" y="0"/>
                </a:cubicBezTo>
                <a:close/>
              </a:path>
            </a:pathLst>
          </a:custGeom>
          <a:solidFill>
            <a:srgbClr val="FFFFFF"/>
          </a:solidFill>
          <a:ln w="41275" cap="flat" cmpd="sng">
            <a:solidFill>
              <a:srgbClr val="5CF0F7"/>
            </a:solidFill>
            <a:prstDash val="solid"/>
            <a:miter lim="800000"/>
            <a:headEnd type="none" w="sm" len="sm"/>
            <a:tailEnd type="none" w="sm" len="sm"/>
          </a:ln>
        </p:spPr>
        <p:txBody>
          <a:bodyPr spcFirstLastPara="1" wrap="square" lIns="288000" tIns="45700" rIns="91425" bIns="45700" anchor="ctr" anchorCtr="0">
            <a:noAutofit/>
          </a:bodyPr>
          <a:lstStyle/>
          <a:p>
            <a:pPr marL="0" marR="0" lvl="0" indent="0" algn="l" rtl="0">
              <a:spcBef>
                <a:spcPts val="0"/>
              </a:spcBef>
              <a:spcAft>
                <a:spcPts val="0"/>
              </a:spcAft>
              <a:buNone/>
            </a:pPr>
            <a:r>
              <a:rPr lang="en-US" sz="2400" b="1">
                <a:solidFill>
                  <a:srgbClr val="073763"/>
                </a:solidFill>
                <a:latin typeface="Montserrat"/>
                <a:ea typeface="Montserrat"/>
                <a:cs typeface="Montserrat"/>
                <a:sym typeface="Montserrat"/>
              </a:rPr>
              <a:t>               Demo </a:t>
            </a:r>
            <a:endParaRPr sz="2400" b="1">
              <a:solidFill>
                <a:srgbClr val="073763"/>
              </a:solidFill>
              <a:latin typeface="Montserrat"/>
              <a:ea typeface="Montserrat"/>
              <a:cs typeface="Montserrat"/>
              <a:sym typeface="Montserrat"/>
            </a:endParaRPr>
          </a:p>
        </p:txBody>
      </p:sp>
      <p:sp>
        <p:nvSpPr>
          <p:cNvPr id="114" name="Google Shape;114;p17"/>
          <p:cNvSpPr/>
          <p:nvPr/>
        </p:nvSpPr>
        <p:spPr>
          <a:xfrm>
            <a:off x="6095989" y="4320759"/>
            <a:ext cx="923700" cy="926400"/>
          </a:xfrm>
          <a:prstGeom prst="ellipse">
            <a:avLst/>
          </a:prstGeom>
          <a:solidFill>
            <a:srgbClr val="0B5394"/>
          </a:solidFill>
          <a:ln w="444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rgbClr val="FFFFFF"/>
                </a:solidFill>
                <a:latin typeface="Montserrat"/>
                <a:ea typeface="Montserrat"/>
                <a:cs typeface="Montserrat"/>
                <a:sym typeface="Montserrat"/>
              </a:rPr>
              <a:t>4</a:t>
            </a:r>
            <a:endParaRPr sz="2800">
              <a:solidFill>
                <a:srgbClr val="FFFFFF"/>
              </a:solidFill>
              <a:latin typeface="Montserrat"/>
              <a:ea typeface="Montserrat"/>
              <a:cs typeface="Montserrat"/>
              <a:sym typeface="Montserrat"/>
            </a:endParaRPr>
          </a:p>
        </p:txBody>
      </p:sp>
      <p:sp>
        <p:nvSpPr>
          <p:cNvPr id="115" name="Google Shape;115;p17"/>
          <p:cNvSpPr/>
          <p:nvPr/>
        </p:nvSpPr>
        <p:spPr>
          <a:xfrm>
            <a:off x="5484789" y="5411534"/>
            <a:ext cx="923700" cy="926400"/>
          </a:xfrm>
          <a:prstGeom prst="ellipse">
            <a:avLst/>
          </a:prstGeom>
          <a:solidFill>
            <a:srgbClr val="0B5394"/>
          </a:solidFill>
          <a:ln w="444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rgbClr val="FFFFFF"/>
                </a:solidFill>
                <a:latin typeface="Montserrat"/>
                <a:ea typeface="Montserrat"/>
                <a:cs typeface="Montserrat"/>
                <a:sym typeface="Montserrat"/>
              </a:rPr>
              <a:t>5</a:t>
            </a:r>
            <a:endParaRPr sz="2800">
              <a:solidFill>
                <a:srgbClr val="FFFFFF"/>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103"/>
                                        </p:tgtEl>
                                        <p:attrNameLst>
                                          <p:attrName>r</p:attrName>
                                        </p:attrNameLst>
                                      </p:cBhvr>
                                    </p:animRot>
                                  </p:childTnLst>
                                </p:cTn>
                              </p:par>
                              <p:par>
                                <p:cTn id="7" presetID="10" presetClass="entr" presetSubtype="0" fill="hold" nodeType="withEffect">
                                  <p:stCondLst>
                                    <p:cond delay="0"/>
                                  </p:stCondLst>
                                  <p:childTnLst>
                                    <p:set>
                                      <p:cBhvr>
                                        <p:cTn id="8" dur="1" fill="hold">
                                          <p:stCondLst>
                                            <p:cond delay="0"/>
                                          </p:stCondLst>
                                        </p:cTn>
                                        <p:tgtEl>
                                          <p:spTgt spid="104"/>
                                        </p:tgtEl>
                                        <p:attrNameLst>
                                          <p:attrName>style.visibility</p:attrName>
                                        </p:attrNameLst>
                                      </p:cBhvr>
                                      <p:to>
                                        <p:strVal val="visible"/>
                                      </p:to>
                                    </p:set>
                                    <p:animEffect transition="in" filter="fade">
                                      <p:cBhvr>
                                        <p:cTn id="9" dur="500"/>
                                        <p:tgtEl>
                                          <p:spTgt spid="104"/>
                                        </p:tgtEl>
                                      </p:cBhvr>
                                    </p:animEffect>
                                  </p:childTnLst>
                                </p:cTn>
                              </p:par>
                              <p:par>
                                <p:cTn id="10" presetID="2" presetClass="entr" presetSubtype="1" fill="hold" nodeType="withEffect">
                                  <p:stCondLst>
                                    <p:cond delay="0"/>
                                  </p:stCondLst>
                                  <p:childTnLst>
                                    <p:set>
                                      <p:cBhvr>
                                        <p:cTn id="11" dur="1" fill="hold">
                                          <p:stCondLst>
                                            <p:cond delay="0"/>
                                          </p:stCondLst>
                                        </p:cTn>
                                        <p:tgtEl>
                                          <p:spTgt spid="106"/>
                                        </p:tgtEl>
                                        <p:attrNameLst>
                                          <p:attrName>style.visibility</p:attrName>
                                        </p:attrNameLst>
                                      </p:cBhvr>
                                      <p:to>
                                        <p:strVal val="visible"/>
                                      </p:to>
                                    </p:set>
                                    <p:anim calcmode="lin" valueType="num">
                                      <p:cBhvr additive="base">
                                        <p:cTn id="12" dur="500"/>
                                        <p:tgtEl>
                                          <p:spTgt spid="106"/>
                                        </p:tgtEl>
                                        <p:attrNameLst>
                                          <p:attrName>ppt_y</p:attrName>
                                        </p:attrNameLst>
                                      </p:cBhvr>
                                      <p:tavLst>
                                        <p:tav tm="0">
                                          <p:val>
                                            <p:strVal val="#ppt_y-1"/>
                                          </p:val>
                                        </p:tav>
                                        <p:tav tm="100000">
                                          <p:val>
                                            <p:strVal val="#ppt_y"/>
                                          </p:val>
                                        </p:tav>
                                      </p:tavLst>
                                    </p:anim>
                                  </p:childTnLst>
                                </p:cTn>
                              </p:par>
                              <p:par>
                                <p:cTn id="13" presetID="2" presetClass="entr" presetSubtype="8" fill="hold" nodeType="withEffect">
                                  <p:stCondLst>
                                    <p:cond delay="500"/>
                                  </p:stCondLst>
                                  <p:childTnLst>
                                    <p:set>
                                      <p:cBhvr>
                                        <p:cTn id="14" dur="1" fill="hold">
                                          <p:stCondLst>
                                            <p:cond delay="0"/>
                                          </p:stCondLst>
                                        </p:cTn>
                                        <p:tgtEl>
                                          <p:spTgt spid="105"/>
                                        </p:tgtEl>
                                        <p:attrNameLst>
                                          <p:attrName>style.visibility</p:attrName>
                                        </p:attrNameLst>
                                      </p:cBhvr>
                                      <p:to>
                                        <p:strVal val="visible"/>
                                      </p:to>
                                    </p:set>
                                    <p:anim calcmode="lin" valueType="num">
                                      <p:cBhvr additive="base">
                                        <p:cTn id="15" dur="500"/>
                                        <p:tgtEl>
                                          <p:spTgt spid="105"/>
                                        </p:tgtEl>
                                        <p:attrNameLst>
                                          <p:attrName>ppt_x</p:attrName>
                                        </p:attrNameLst>
                                      </p:cBhvr>
                                      <p:tavLst>
                                        <p:tav tm="0">
                                          <p:val>
                                            <p:strVal val="#ppt_x-1"/>
                                          </p:val>
                                        </p:tav>
                                        <p:tav tm="100000">
                                          <p:val>
                                            <p:strVal val="#ppt_x"/>
                                          </p:val>
                                        </p:tav>
                                      </p:tavLst>
                                    </p:anim>
                                  </p:childTnLst>
                                </p:cTn>
                              </p:par>
                              <p:par>
                                <p:cTn id="16" presetID="2" presetClass="entr" presetSubtype="1" fill="hold" nodeType="withEffect">
                                  <p:stCondLst>
                                    <p:cond delay="1000"/>
                                  </p:stCondLst>
                                  <p:childTnLst>
                                    <p:set>
                                      <p:cBhvr>
                                        <p:cTn id="17" dur="1" fill="hold">
                                          <p:stCondLst>
                                            <p:cond delay="0"/>
                                          </p:stCondLst>
                                        </p:cTn>
                                        <p:tgtEl>
                                          <p:spTgt spid="108"/>
                                        </p:tgtEl>
                                        <p:attrNameLst>
                                          <p:attrName>style.visibility</p:attrName>
                                        </p:attrNameLst>
                                      </p:cBhvr>
                                      <p:to>
                                        <p:strVal val="visible"/>
                                      </p:to>
                                    </p:set>
                                    <p:anim calcmode="lin" valueType="num">
                                      <p:cBhvr additive="base">
                                        <p:cTn id="18" dur="500"/>
                                        <p:tgtEl>
                                          <p:spTgt spid="108"/>
                                        </p:tgtEl>
                                        <p:attrNameLst>
                                          <p:attrName>ppt_y</p:attrName>
                                        </p:attrNameLst>
                                      </p:cBhvr>
                                      <p:tavLst>
                                        <p:tav tm="0">
                                          <p:val>
                                            <p:strVal val="#ppt_y-1"/>
                                          </p:val>
                                        </p:tav>
                                        <p:tav tm="100000">
                                          <p:val>
                                            <p:strVal val="#ppt_y"/>
                                          </p:val>
                                        </p:tav>
                                      </p:tavLst>
                                    </p:anim>
                                  </p:childTnLst>
                                </p:cTn>
                              </p:par>
                              <p:par>
                                <p:cTn id="19" presetID="2" presetClass="entr" presetSubtype="8" fill="hold" nodeType="withEffect">
                                  <p:stCondLst>
                                    <p:cond delay="1500"/>
                                  </p:stCondLst>
                                  <p:childTnLst>
                                    <p:set>
                                      <p:cBhvr>
                                        <p:cTn id="20" dur="1" fill="hold">
                                          <p:stCondLst>
                                            <p:cond delay="0"/>
                                          </p:stCondLst>
                                        </p:cTn>
                                        <p:tgtEl>
                                          <p:spTgt spid="107"/>
                                        </p:tgtEl>
                                        <p:attrNameLst>
                                          <p:attrName>style.visibility</p:attrName>
                                        </p:attrNameLst>
                                      </p:cBhvr>
                                      <p:to>
                                        <p:strVal val="visible"/>
                                      </p:to>
                                    </p:set>
                                    <p:anim calcmode="lin" valueType="num">
                                      <p:cBhvr additive="base">
                                        <p:cTn id="21" dur="500"/>
                                        <p:tgtEl>
                                          <p:spTgt spid="107"/>
                                        </p:tgtEl>
                                        <p:attrNameLst>
                                          <p:attrName>ppt_x</p:attrName>
                                        </p:attrNameLst>
                                      </p:cBhvr>
                                      <p:tavLst>
                                        <p:tav tm="0">
                                          <p:val>
                                            <p:strVal val="#ppt_x-1"/>
                                          </p:val>
                                        </p:tav>
                                        <p:tav tm="100000">
                                          <p:val>
                                            <p:strVal val="#ppt_x"/>
                                          </p:val>
                                        </p:tav>
                                      </p:tavLst>
                                    </p:anim>
                                  </p:childTnLst>
                                </p:cTn>
                              </p:par>
                              <p:par>
                                <p:cTn id="22" presetID="2" presetClass="entr" presetSubtype="1" fill="hold" nodeType="withEffect">
                                  <p:stCondLst>
                                    <p:cond delay="2000"/>
                                  </p:stCondLst>
                                  <p:childTnLst>
                                    <p:set>
                                      <p:cBhvr>
                                        <p:cTn id="23" dur="1" fill="hold">
                                          <p:stCondLst>
                                            <p:cond delay="0"/>
                                          </p:stCondLst>
                                        </p:cTn>
                                        <p:tgtEl>
                                          <p:spTgt spid="112"/>
                                        </p:tgtEl>
                                        <p:attrNameLst>
                                          <p:attrName>style.visibility</p:attrName>
                                        </p:attrNameLst>
                                      </p:cBhvr>
                                      <p:to>
                                        <p:strVal val="visible"/>
                                      </p:to>
                                    </p:set>
                                    <p:anim calcmode="lin" valueType="num">
                                      <p:cBhvr additive="base">
                                        <p:cTn id="24" dur="500"/>
                                        <p:tgtEl>
                                          <p:spTgt spid="112"/>
                                        </p:tgtEl>
                                        <p:attrNameLst>
                                          <p:attrName>ppt_y</p:attrName>
                                        </p:attrNameLst>
                                      </p:cBhvr>
                                      <p:tavLst>
                                        <p:tav tm="0">
                                          <p:val>
                                            <p:strVal val="#ppt_y-1"/>
                                          </p:val>
                                        </p:tav>
                                        <p:tav tm="100000">
                                          <p:val>
                                            <p:strVal val="#ppt_y"/>
                                          </p:val>
                                        </p:tav>
                                      </p:tavLst>
                                    </p:anim>
                                  </p:childTnLst>
                                </p:cTn>
                              </p:par>
                            </p:childTnLst>
                          </p:cTn>
                        </p:par>
                        <p:par>
                          <p:cTn id="25" fill="hold">
                            <p:stCondLst>
                              <p:cond delay="2000"/>
                            </p:stCondLst>
                            <p:childTnLst>
                              <p:par>
                                <p:cTn id="26" presetID="2" presetClass="entr" presetSubtype="1" fill="hold" nodeType="afterEffect">
                                  <p:stCondLst>
                                    <p:cond delay="0"/>
                                  </p:stCondLst>
                                  <p:childTnLst>
                                    <p:set>
                                      <p:cBhvr>
                                        <p:cTn id="27" dur="1" fill="hold">
                                          <p:stCondLst>
                                            <p:cond delay="0"/>
                                          </p:stCondLst>
                                        </p:cTn>
                                        <p:tgtEl>
                                          <p:spTgt spid="111"/>
                                        </p:tgtEl>
                                        <p:attrNameLst>
                                          <p:attrName>style.visibility</p:attrName>
                                        </p:attrNameLst>
                                      </p:cBhvr>
                                      <p:to>
                                        <p:strVal val="visible"/>
                                      </p:to>
                                    </p:set>
                                    <p:anim calcmode="lin" valueType="num">
                                      <p:cBhvr additive="base">
                                        <p:cTn id="28" dur="1000"/>
                                        <p:tgtEl>
                                          <p:spTgt spid="111"/>
                                        </p:tgtEl>
                                        <p:attrNameLst>
                                          <p:attrName>ppt_y</p:attrName>
                                        </p:attrNameLst>
                                      </p:cBhvr>
                                      <p:tavLst>
                                        <p:tav tm="0">
                                          <p:val>
                                            <p:strVal val="#ppt_y-1"/>
                                          </p:val>
                                        </p:tav>
                                        <p:tav tm="100000">
                                          <p:val>
                                            <p:strVal val="#ppt_y"/>
                                          </p:val>
                                        </p:tav>
                                      </p:tavLst>
                                    </p:anim>
                                  </p:childTnLst>
                                </p:cTn>
                              </p:par>
                            </p:childTnLst>
                          </p:cTn>
                        </p:par>
                        <p:par>
                          <p:cTn id="29" fill="hold">
                            <p:stCondLst>
                              <p:cond delay="3000"/>
                            </p:stCondLst>
                            <p:childTnLst>
                              <p:par>
                                <p:cTn id="30" presetID="2" presetClass="entr" presetSubtype="8" fill="hold" nodeType="afterEffect">
                                  <p:stCondLst>
                                    <p:cond delay="0"/>
                                  </p:stCondLst>
                                  <p:childTnLst>
                                    <p:set>
                                      <p:cBhvr>
                                        <p:cTn id="31" dur="1" fill="hold">
                                          <p:stCondLst>
                                            <p:cond delay="0"/>
                                          </p:stCondLst>
                                        </p:cTn>
                                        <p:tgtEl>
                                          <p:spTgt spid="114"/>
                                        </p:tgtEl>
                                        <p:attrNameLst>
                                          <p:attrName>style.visibility</p:attrName>
                                        </p:attrNameLst>
                                      </p:cBhvr>
                                      <p:to>
                                        <p:strVal val="visible"/>
                                      </p:to>
                                    </p:set>
                                    <p:anim calcmode="lin" valueType="num">
                                      <p:cBhvr additive="base">
                                        <p:cTn id="32" dur="1000"/>
                                        <p:tgtEl>
                                          <p:spTgt spid="114"/>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2250"/>
                                  </p:stCondLst>
                                  <p:childTnLst>
                                    <p:set>
                                      <p:cBhvr>
                                        <p:cTn id="34" dur="1" fill="hold">
                                          <p:stCondLst>
                                            <p:cond delay="0"/>
                                          </p:stCondLst>
                                        </p:cTn>
                                        <p:tgtEl>
                                          <p:spTgt spid="109"/>
                                        </p:tgtEl>
                                        <p:attrNameLst>
                                          <p:attrName>style.visibility</p:attrName>
                                        </p:attrNameLst>
                                      </p:cBhvr>
                                      <p:to>
                                        <p:strVal val="visible"/>
                                      </p:to>
                                    </p:set>
                                    <p:anim calcmode="lin" valueType="num">
                                      <p:cBhvr additive="base">
                                        <p:cTn id="35" dur="500"/>
                                        <p:tgtEl>
                                          <p:spTgt spid="109"/>
                                        </p:tgtEl>
                                        <p:attrNameLst>
                                          <p:attrName>ppt_x</p:attrName>
                                        </p:attrNameLst>
                                      </p:cBhvr>
                                      <p:tavLst>
                                        <p:tav tm="0">
                                          <p:val>
                                            <p:strVal val="#ppt_x-1"/>
                                          </p:val>
                                        </p:tav>
                                        <p:tav tm="100000">
                                          <p:val>
                                            <p:strVal val="#ppt_x"/>
                                          </p:val>
                                        </p:tav>
                                      </p:tavLst>
                                    </p:anim>
                                  </p:childTnLst>
                                </p:cTn>
                              </p:par>
                              <p:par>
                                <p:cTn id="36" presetID="2" presetClass="entr" presetSubtype="1" fill="hold" nodeType="withEffect">
                                  <p:stCondLst>
                                    <p:cond delay="2750"/>
                                  </p:stCondLst>
                                  <p:childTnLst>
                                    <p:set>
                                      <p:cBhvr>
                                        <p:cTn id="37" dur="1" fill="hold">
                                          <p:stCondLst>
                                            <p:cond delay="0"/>
                                          </p:stCondLst>
                                        </p:cTn>
                                        <p:tgtEl>
                                          <p:spTgt spid="115"/>
                                        </p:tgtEl>
                                        <p:attrNameLst>
                                          <p:attrName>style.visibility</p:attrName>
                                        </p:attrNameLst>
                                      </p:cBhvr>
                                      <p:to>
                                        <p:strVal val="visible"/>
                                      </p:to>
                                    </p:set>
                                    <p:anim calcmode="lin" valueType="num">
                                      <p:cBhvr additive="base">
                                        <p:cTn id="38" dur="500"/>
                                        <p:tgtEl>
                                          <p:spTgt spid="115"/>
                                        </p:tgtEl>
                                        <p:attrNameLst>
                                          <p:attrName>ppt_y</p:attrName>
                                        </p:attrNameLst>
                                      </p:cBhvr>
                                      <p:tavLst>
                                        <p:tav tm="0">
                                          <p:val>
                                            <p:strVal val="#ppt_y-1"/>
                                          </p:val>
                                        </p:tav>
                                        <p:tav tm="100000">
                                          <p:val>
                                            <p:strVal val="#ppt_y"/>
                                          </p:val>
                                        </p:tav>
                                      </p:tavLst>
                                    </p:anim>
                                  </p:childTnLst>
                                </p:cTn>
                              </p:par>
                            </p:childTnLst>
                          </p:cTn>
                        </p:par>
                        <p:par>
                          <p:cTn id="39" fill="hold">
                            <p:stCondLst>
                              <p:cond delay="4000"/>
                            </p:stCondLst>
                            <p:childTnLst>
                              <p:par>
                                <p:cTn id="40" presetID="2" presetClass="entr" presetSubtype="8" fill="hold" nodeType="afterEffect">
                                  <p:stCondLst>
                                    <p:cond delay="0"/>
                                  </p:stCondLst>
                                  <p:childTnLst>
                                    <p:set>
                                      <p:cBhvr>
                                        <p:cTn id="41" dur="1" fill="hold">
                                          <p:stCondLst>
                                            <p:cond delay="0"/>
                                          </p:stCondLst>
                                        </p:cTn>
                                        <p:tgtEl>
                                          <p:spTgt spid="113"/>
                                        </p:tgtEl>
                                        <p:attrNameLst>
                                          <p:attrName>style.visibility</p:attrName>
                                        </p:attrNameLst>
                                      </p:cBhvr>
                                      <p:to>
                                        <p:strVal val="visible"/>
                                      </p:to>
                                    </p:set>
                                    <p:anim calcmode="lin" valueType="num">
                                      <p:cBhvr additive="base">
                                        <p:cTn id="42" dur="1000"/>
                                        <p:tgtEl>
                                          <p:spTgt spid="11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Google Shape;300;p35"/>
          <p:cNvPicPr preferRelativeResize="0"/>
          <p:nvPr/>
        </p:nvPicPr>
        <p:blipFill rotWithShape="1">
          <a:blip r:embed="rId3">
            <a:alphaModFix/>
          </a:blip>
          <a:srcRect/>
          <a:stretch/>
        </p:blipFill>
        <p:spPr>
          <a:xfrm>
            <a:off x="3244573" y="787400"/>
            <a:ext cx="5119738" cy="5363264"/>
          </a:xfrm>
          <a:prstGeom prst="rect">
            <a:avLst/>
          </a:prstGeom>
          <a:noFill/>
          <a:ln>
            <a:noFill/>
          </a:ln>
        </p:spPr>
      </p:pic>
      <p:sp>
        <p:nvSpPr>
          <p:cNvPr id="301" name="Google Shape;301;p35"/>
          <p:cNvSpPr txBox="1"/>
          <p:nvPr/>
        </p:nvSpPr>
        <p:spPr>
          <a:xfrm>
            <a:off x="4197349" y="1904377"/>
            <a:ext cx="3746500" cy="31547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9900">
                <a:solidFill>
                  <a:srgbClr val="5CF0F7"/>
                </a:solidFill>
                <a:latin typeface="Montserrat"/>
                <a:ea typeface="Montserrat"/>
                <a:cs typeface="Montserrat"/>
                <a:sym typeface="Montserrat"/>
              </a:rPr>
              <a:t>04</a:t>
            </a:r>
            <a:endParaRPr sz="19900">
              <a:solidFill>
                <a:srgbClr val="5CF0F7"/>
              </a:solidFill>
              <a:latin typeface="Montserrat"/>
              <a:ea typeface="Montserrat"/>
              <a:cs typeface="Montserrat"/>
              <a:sym typeface="Montserrat"/>
            </a:endParaRPr>
          </a:p>
        </p:txBody>
      </p:sp>
      <p:sp>
        <p:nvSpPr>
          <p:cNvPr id="302" name="Google Shape;302;p35"/>
          <p:cNvSpPr txBox="1"/>
          <p:nvPr/>
        </p:nvSpPr>
        <p:spPr>
          <a:xfrm>
            <a:off x="4272433" y="2809700"/>
            <a:ext cx="4544700" cy="1015800"/>
          </a:xfrm>
          <a:prstGeom prst="rect">
            <a:avLst/>
          </a:prstGeom>
          <a:noFill/>
          <a:ln>
            <a:noFill/>
          </a:ln>
          <a:effectLst>
            <a:outerShdw blurRad="50800" dist="635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6000">
                <a:solidFill>
                  <a:schemeClr val="lt1"/>
                </a:solidFill>
                <a:latin typeface="Montserrat"/>
                <a:ea typeface="Montserrat"/>
                <a:cs typeface="Montserrat"/>
                <a:sym typeface="Montserrat"/>
              </a:rPr>
              <a:t>Benefits</a:t>
            </a:r>
            <a:endParaRPr sz="6000">
              <a:solidFill>
                <a:schemeClr val="lt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250"/>
                                  </p:stCondLst>
                                  <p:childTnLst>
                                    <p:set>
                                      <p:cBhvr>
                                        <p:cTn id="6" dur="1" fill="hold">
                                          <p:stCondLst>
                                            <p:cond delay="0"/>
                                          </p:stCondLst>
                                        </p:cTn>
                                        <p:tgtEl>
                                          <p:spTgt spid="301"/>
                                        </p:tgtEl>
                                        <p:attrNameLst>
                                          <p:attrName>style.visibility</p:attrName>
                                        </p:attrNameLst>
                                      </p:cBhvr>
                                      <p:to>
                                        <p:strVal val="visible"/>
                                      </p:to>
                                    </p:set>
                                    <p:anim calcmode="lin" valueType="num">
                                      <p:cBhvr additive="base">
                                        <p:cTn id="7" dur="500"/>
                                        <p:tgtEl>
                                          <p:spTgt spid="301"/>
                                        </p:tgtEl>
                                        <p:attrNameLst>
                                          <p:attrName>ppt_w</p:attrName>
                                        </p:attrNameLst>
                                      </p:cBhvr>
                                      <p:tavLst>
                                        <p:tav tm="0">
                                          <p:val>
                                            <p:strVal val="0"/>
                                          </p:val>
                                        </p:tav>
                                        <p:tav tm="100000">
                                          <p:val>
                                            <p:strVal val="#ppt_w"/>
                                          </p:val>
                                        </p:tav>
                                      </p:tavLst>
                                    </p:anim>
                                    <p:anim calcmode="lin" valueType="num">
                                      <p:cBhvr additive="base">
                                        <p:cTn id="8" dur="500"/>
                                        <p:tgtEl>
                                          <p:spTgt spid="301"/>
                                        </p:tgtEl>
                                        <p:attrNameLst>
                                          <p:attrName>ppt_h</p:attrName>
                                        </p:attrNameLst>
                                      </p:cBhvr>
                                      <p:tavLst>
                                        <p:tav tm="0">
                                          <p:val>
                                            <p:strVal val="0"/>
                                          </p:val>
                                        </p:tav>
                                        <p:tav tm="100000">
                                          <p:val>
                                            <p:strVal val="#ppt_h"/>
                                          </p:val>
                                        </p:tav>
                                      </p:tavLst>
                                    </p:anim>
                                  </p:childTnLst>
                                </p:cTn>
                              </p:par>
                              <p:par>
                                <p:cTn id="9" presetID="10" presetClass="entr" presetSubtype="0" fill="hold" nodeType="withEffect">
                                  <p:stCondLst>
                                    <p:cond delay="0"/>
                                  </p:stCondLst>
                                  <p:childTnLst>
                                    <p:set>
                                      <p:cBhvr>
                                        <p:cTn id="10" dur="1" fill="hold">
                                          <p:stCondLst>
                                            <p:cond delay="0"/>
                                          </p:stCondLst>
                                        </p:cTn>
                                        <p:tgtEl>
                                          <p:spTgt spid="302"/>
                                        </p:tgtEl>
                                        <p:attrNameLst>
                                          <p:attrName>style.visibility</p:attrName>
                                        </p:attrNameLst>
                                      </p:cBhvr>
                                      <p:to>
                                        <p:strVal val="visible"/>
                                      </p:to>
                                    </p:set>
                                    <p:animEffect transition="in" filter="fade">
                                      <p:cBhvr>
                                        <p:cTn id="11" dur="1000"/>
                                        <p:tgtEl>
                                          <p:spTgt spid="3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6"/>
          <p:cNvSpPr txBox="1">
            <a:spLocks noGrp="1"/>
          </p:cNvSpPr>
          <p:nvPr>
            <p:ph type="body" idx="1"/>
          </p:nvPr>
        </p:nvSpPr>
        <p:spPr>
          <a:xfrm>
            <a:off x="1483660" y="328655"/>
            <a:ext cx="3708400" cy="482600"/>
          </a:xfrm>
          <a:prstGeom prst="rect">
            <a:avLst/>
          </a:prstGeom>
          <a:noFill/>
          <a:ln>
            <a:noFill/>
          </a:ln>
        </p:spPr>
        <p:txBody>
          <a:bodyPr spcFirstLastPara="1" wrap="square" lIns="91425" tIns="45700" rIns="91425" bIns="45700" anchor="t" anchorCtr="0">
            <a:normAutofit fontScale="85000" lnSpcReduction="10000"/>
          </a:bodyPr>
          <a:lstStyle/>
          <a:p>
            <a:pPr marL="0" lvl="0" indent="0" algn="l" rtl="0">
              <a:lnSpc>
                <a:spcPct val="90000"/>
              </a:lnSpc>
              <a:spcBef>
                <a:spcPts val="0"/>
              </a:spcBef>
              <a:spcAft>
                <a:spcPts val="0"/>
              </a:spcAft>
              <a:buClr>
                <a:schemeClr val="lt1"/>
              </a:buClr>
              <a:buSzPct val="100000"/>
              <a:buNone/>
            </a:pPr>
            <a:r>
              <a:rPr lang="en-US">
                <a:latin typeface="Montserrat"/>
                <a:ea typeface="Montserrat"/>
                <a:cs typeface="Montserrat"/>
                <a:sym typeface="Montserrat"/>
              </a:rPr>
              <a:t>Let their powers combine</a:t>
            </a:r>
            <a:endParaRPr>
              <a:latin typeface="Montserrat"/>
              <a:ea typeface="Montserrat"/>
              <a:cs typeface="Montserrat"/>
              <a:sym typeface="Montserrat"/>
            </a:endParaRPr>
          </a:p>
        </p:txBody>
      </p:sp>
      <p:sp>
        <p:nvSpPr>
          <p:cNvPr id="309" name="Google Shape;309;p36"/>
          <p:cNvSpPr/>
          <p:nvPr/>
        </p:nvSpPr>
        <p:spPr>
          <a:xfrm>
            <a:off x="5449041" y="3226438"/>
            <a:ext cx="2583300" cy="2583300"/>
          </a:xfrm>
          <a:prstGeom prst="ellipse">
            <a:avLst/>
          </a:prstGeom>
          <a:solidFill>
            <a:srgbClr val="4FCEFF">
              <a:alpha val="73725"/>
            </a:srgbClr>
          </a:solidFill>
          <a:ln w="63500" cap="flat" cmpd="sng">
            <a:solidFill>
              <a:srgbClr val="33CC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a:ea typeface="Montserrat"/>
              <a:cs typeface="Montserrat"/>
              <a:sym typeface="Montserrat"/>
            </a:endParaRPr>
          </a:p>
        </p:txBody>
      </p:sp>
      <p:sp>
        <p:nvSpPr>
          <p:cNvPr id="310" name="Google Shape;310;p36"/>
          <p:cNvSpPr/>
          <p:nvPr/>
        </p:nvSpPr>
        <p:spPr>
          <a:xfrm>
            <a:off x="3473046" y="3226435"/>
            <a:ext cx="2583180" cy="2583180"/>
          </a:xfrm>
          <a:prstGeom prst="ellipse">
            <a:avLst/>
          </a:prstGeom>
          <a:solidFill>
            <a:srgbClr val="5DF3C9">
              <a:alpha val="73725"/>
            </a:srgbClr>
          </a:solidFill>
          <a:ln w="63500" cap="flat" cmpd="sng">
            <a:solidFill>
              <a:srgbClr val="33CC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a:ea typeface="Montserrat"/>
              <a:cs typeface="Montserrat"/>
              <a:sym typeface="Montserrat"/>
            </a:endParaRPr>
          </a:p>
        </p:txBody>
      </p:sp>
      <p:sp>
        <p:nvSpPr>
          <p:cNvPr id="311" name="Google Shape;311;p36"/>
          <p:cNvSpPr/>
          <p:nvPr/>
        </p:nvSpPr>
        <p:spPr>
          <a:xfrm flipH="1">
            <a:off x="7663815" y="2368378"/>
            <a:ext cx="616329" cy="1684218"/>
          </a:xfrm>
          <a:custGeom>
            <a:avLst/>
            <a:gdLst/>
            <a:ahLst/>
            <a:cxnLst/>
            <a:rect l="l" t="t" r="r" b="b"/>
            <a:pathLst>
              <a:path w="1425039" h="736270" extrusionOk="0">
                <a:moveTo>
                  <a:pt x="1425039" y="736270"/>
                </a:moveTo>
                <a:lnTo>
                  <a:pt x="1425039" y="0"/>
                </a:lnTo>
                <a:lnTo>
                  <a:pt x="0" y="0"/>
                </a:lnTo>
              </a:path>
            </a:pathLst>
          </a:custGeom>
          <a:noFill/>
          <a:ln w="44450" cap="rnd" cmpd="sng">
            <a:solidFill>
              <a:srgbClr val="5CF0F7"/>
            </a:solidFill>
            <a:prstDash val="dot"/>
            <a:round/>
            <a:headEnd type="none" w="sm" len="sm"/>
            <a:tailEnd type="triangle" w="med" len="med"/>
          </a:ln>
        </p:spPr>
        <p:txBody>
          <a:bodyPr spcFirstLastPara="1" wrap="square" lIns="93250" tIns="46625" rIns="93250" bIns="46625" anchor="ctr" anchorCtr="0">
            <a:noAutofit/>
          </a:bodyPr>
          <a:lstStyle/>
          <a:p>
            <a:pPr marL="0" marR="0" lvl="0" indent="0" algn="ctr" rtl="0">
              <a:spcBef>
                <a:spcPts val="0"/>
              </a:spcBef>
              <a:spcAft>
                <a:spcPts val="0"/>
              </a:spcAft>
              <a:buNone/>
            </a:pPr>
            <a:endParaRPr sz="1800">
              <a:solidFill>
                <a:srgbClr val="505050"/>
              </a:solidFill>
              <a:latin typeface="Montserrat"/>
              <a:ea typeface="Montserrat"/>
              <a:cs typeface="Montserrat"/>
              <a:sym typeface="Montserrat"/>
            </a:endParaRPr>
          </a:p>
        </p:txBody>
      </p:sp>
      <p:sp>
        <p:nvSpPr>
          <p:cNvPr id="312" name="Google Shape;312;p36"/>
          <p:cNvSpPr txBox="1"/>
          <p:nvPr/>
        </p:nvSpPr>
        <p:spPr>
          <a:xfrm>
            <a:off x="8032215" y="2106581"/>
            <a:ext cx="2631000" cy="566400"/>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None/>
            </a:pPr>
            <a:r>
              <a:rPr lang="en-US">
                <a:solidFill>
                  <a:schemeClr val="lt1"/>
                </a:solidFill>
                <a:latin typeface="Montserrat"/>
                <a:ea typeface="Montserrat"/>
                <a:cs typeface="Montserrat"/>
                <a:sym typeface="Montserrat"/>
              </a:rPr>
              <a:t>News Sources for Sentiment Analysis</a:t>
            </a:r>
            <a:endParaRPr sz="1400">
              <a:solidFill>
                <a:schemeClr val="lt1"/>
              </a:solidFill>
              <a:latin typeface="Montserrat"/>
              <a:ea typeface="Montserrat"/>
              <a:cs typeface="Montserrat"/>
              <a:sym typeface="Montserrat"/>
            </a:endParaRPr>
          </a:p>
        </p:txBody>
      </p:sp>
      <p:sp>
        <p:nvSpPr>
          <p:cNvPr id="313" name="Google Shape;313;p36"/>
          <p:cNvSpPr/>
          <p:nvPr/>
        </p:nvSpPr>
        <p:spPr>
          <a:xfrm rot="-8570385" flipH="1">
            <a:off x="2840747" y="3920323"/>
            <a:ext cx="1562672" cy="291017"/>
          </a:xfrm>
          <a:custGeom>
            <a:avLst/>
            <a:gdLst/>
            <a:ahLst/>
            <a:cxnLst/>
            <a:rect l="l" t="t" r="r" b="b"/>
            <a:pathLst>
              <a:path w="1425039" h="736270" extrusionOk="0">
                <a:moveTo>
                  <a:pt x="1425039" y="736270"/>
                </a:moveTo>
                <a:lnTo>
                  <a:pt x="1425039" y="0"/>
                </a:lnTo>
                <a:lnTo>
                  <a:pt x="0" y="0"/>
                </a:lnTo>
              </a:path>
            </a:pathLst>
          </a:custGeom>
          <a:noFill/>
          <a:ln w="44450" cap="rnd" cmpd="sng">
            <a:solidFill>
              <a:srgbClr val="5CF0F7"/>
            </a:solidFill>
            <a:prstDash val="dot"/>
            <a:round/>
            <a:headEnd type="none" w="sm" len="sm"/>
            <a:tailEnd type="triangle" w="med" len="med"/>
          </a:ln>
        </p:spPr>
        <p:txBody>
          <a:bodyPr spcFirstLastPara="1" wrap="square" lIns="93250" tIns="46625" rIns="93250" bIns="46625" anchor="ctr" anchorCtr="0">
            <a:noAutofit/>
          </a:bodyPr>
          <a:lstStyle/>
          <a:p>
            <a:pPr marL="0" marR="0" lvl="0" indent="0" algn="ctr" rtl="0">
              <a:spcBef>
                <a:spcPts val="0"/>
              </a:spcBef>
              <a:spcAft>
                <a:spcPts val="0"/>
              </a:spcAft>
              <a:buNone/>
            </a:pPr>
            <a:endParaRPr sz="1800">
              <a:solidFill>
                <a:srgbClr val="505050"/>
              </a:solidFill>
              <a:latin typeface="Montserrat"/>
              <a:ea typeface="Montserrat"/>
              <a:cs typeface="Montserrat"/>
              <a:sym typeface="Montserrat"/>
            </a:endParaRPr>
          </a:p>
        </p:txBody>
      </p:sp>
      <p:sp>
        <p:nvSpPr>
          <p:cNvPr id="314" name="Google Shape;314;p36"/>
          <p:cNvSpPr txBox="1"/>
          <p:nvPr/>
        </p:nvSpPr>
        <p:spPr>
          <a:xfrm>
            <a:off x="1143227" y="2502830"/>
            <a:ext cx="2631000" cy="566400"/>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None/>
            </a:pPr>
            <a:r>
              <a:rPr lang="en-US">
                <a:solidFill>
                  <a:schemeClr val="lt1"/>
                </a:solidFill>
                <a:latin typeface="Montserrat"/>
                <a:ea typeface="Montserrat"/>
                <a:cs typeface="Montserrat"/>
                <a:sym typeface="Montserrat"/>
              </a:rPr>
              <a:t>Stock Price Data Machine Learning</a:t>
            </a:r>
            <a:endParaRPr sz="1400">
              <a:solidFill>
                <a:schemeClr val="lt1"/>
              </a:solidFill>
              <a:latin typeface="Montserrat"/>
              <a:ea typeface="Montserrat"/>
              <a:cs typeface="Montserrat"/>
              <a:sym typeface="Montserrat"/>
            </a:endParaRPr>
          </a:p>
        </p:txBody>
      </p:sp>
      <p:sp>
        <p:nvSpPr>
          <p:cNvPr id="315" name="Google Shape;315;p36"/>
          <p:cNvSpPr txBox="1"/>
          <p:nvPr/>
        </p:nvSpPr>
        <p:spPr>
          <a:xfrm>
            <a:off x="8922525" y="4403525"/>
            <a:ext cx="2778900" cy="1836900"/>
          </a:xfrm>
          <a:prstGeom prst="rect">
            <a:avLst/>
          </a:prstGeom>
          <a:noFill/>
          <a:ln>
            <a:noFill/>
          </a:ln>
        </p:spPr>
        <p:txBody>
          <a:bodyPr spcFirstLastPara="1" wrap="square" lIns="91425" tIns="91425" rIns="91425" bIns="91425" anchor="t" anchorCtr="0">
            <a:noAutofit/>
          </a:bodyPr>
          <a:lstStyle/>
          <a:p>
            <a:pPr marL="457200" lvl="0" indent="-336550" algn="l" rtl="0">
              <a:spcBef>
                <a:spcPts val="0"/>
              </a:spcBef>
              <a:spcAft>
                <a:spcPts val="0"/>
              </a:spcAft>
              <a:buClr>
                <a:schemeClr val="lt1"/>
              </a:buClr>
              <a:buSzPts val="1700"/>
              <a:buChar char="●"/>
            </a:pPr>
            <a:r>
              <a:rPr lang="en-US" sz="1700">
                <a:solidFill>
                  <a:schemeClr val="lt1"/>
                </a:solidFill>
              </a:rPr>
              <a:t>Our Website is easy to use</a:t>
            </a:r>
            <a:endParaRPr sz="1700">
              <a:solidFill>
                <a:schemeClr val="lt1"/>
              </a:solidFill>
            </a:endParaRPr>
          </a:p>
          <a:p>
            <a:pPr marL="0" lvl="0" indent="0" algn="l" rtl="0">
              <a:spcBef>
                <a:spcPts val="0"/>
              </a:spcBef>
              <a:spcAft>
                <a:spcPts val="0"/>
              </a:spcAft>
              <a:buNone/>
            </a:pPr>
            <a:endParaRPr sz="1700">
              <a:solidFill>
                <a:schemeClr val="lt1"/>
              </a:solidFill>
            </a:endParaRPr>
          </a:p>
          <a:p>
            <a:pPr marL="457200" lvl="0" indent="-336550" algn="l" rtl="0">
              <a:spcBef>
                <a:spcPts val="0"/>
              </a:spcBef>
              <a:spcAft>
                <a:spcPts val="0"/>
              </a:spcAft>
              <a:buClr>
                <a:schemeClr val="lt1"/>
              </a:buClr>
              <a:buSzPts val="1700"/>
              <a:buChar char="●"/>
            </a:pPr>
            <a:r>
              <a:rPr lang="en-US" sz="1700">
                <a:solidFill>
                  <a:schemeClr val="lt1"/>
                </a:solidFill>
              </a:rPr>
              <a:t>Educate general public about stock</a:t>
            </a:r>
            <a:endParaRPr sz="1700">
              <a:solidFill>
                <a:schemeClr val="lt1"/>
              </a:solidFill>
            </a:endParaRPr>
          </a:p>
          <a:p>
            <a:pPr marL="0" lvl="0" indent="0" algn="l" rtl="0">
              <a:spcBef>
                <a:spcPts val="0"/>
              </a:spcBef>
              <a:spcAft>
                <a:spcPts val="0"/>
              </a:spcAft>
              <a:buNone/>
            </a:pPr>
            <a:endParaRPr sz="1700">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9"/>
                                        </p:tgtEl>
                                        <p:attrNameLst>
                                          <p:attrName>style.visibility</p:attrName>
                                        </p:attrNameLst>
                                      </p:cBhvr>
                                      <p:to>
                                        <p:strVal val="visible"/>
                                      </p:to>
                                    </p:set>
                                    <p:animEffect transition="in" filter="fade">
                                      <p:cBhvr>
                                        <p:cTn id="7" dur="500"/>
                                        <p:tgtEl>
                                          <p:spTgt spid="30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10"/>
                                        </p:tgtEl>
                                        <p:attrNameLst>
                                          <p:attrName>style.visibility</p:attrName>
                                        </p:attrNameLst>
                                      </p:cBhvr>
                                      <p:to>
                                        <p:strVal val="visible"/>
                                      </p:to>
                                    </p:set>
                                    <p:animEffect transition="in" filter="fade">
                                      <p:cBhvr>
                                        <p:cTn id="11" dur="500"/>
                                        <p:tgtEl>
                                          <p:spTgt spid="3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11"/>
                                        </p:tgtEl>
                                        <p:attrNameLst>
                                          <p:attrName>style.visibility</p:attrName>
                                        </p:attrNameLst>
                                      </p:cBhvr>
                                      <p:to>
                                        <p:strVal val="visible"/>
                                      </p:to>
                                    </p:set>
                                    <p:animEffect transition="in" filter="fade">
                                      <p:cBhvr>
                                        <p:cTn id="16" dur="500"/>
                                        <p:tgtEl>
                                          <p:spTgt spid="311"/>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12"/>
                                        </p:tgtEl>
                                        <p:attrNameLst>
                                          <p:attrName>style.visibility</p:attrName>
                                        </p:attrNameLst>
                                      </p:cBhvr>
                                      <p:to>
                                        <p:strVal val="visible"/>
                                      </p:to>
                                    </p:set>
                                    <p:animEffect transition="in" filter="fade">
                                      <p:cBhvr>
                                        <p:cTn id="20" dur="500"/>
                                        <p:tgtEl>
                                          <p:spTgt spid="3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13"/>
                                        </p:tgtEl>
                                        <p:attrNameLst>
                                          <p:attrName>style.visibility</p:attrName>
                                        </p:attrNameLst>
                                      </p:cBhvr>
                                      <p:to>
                                        <p:strVal val="visible"/>
                                      </p:to>
                                    </p:set>
                                    <p:animEffect transition="in" filter="fade">
                                      <p:cBhvr>
                                        <p:cTn id="25" dur="500"/>
                                        <p:tgtEl>
                                          <p:spTgt spid="313"/>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314"/>
                                        </p:tgtEl>
                                        <p:attrNameLst>
                                          <p:attrName>style.visibility</p:attrName>
                                        </p:attrNameLst>
                                      </p:cBhvr>
                                      <p:to>
                                        <p:strVal val="visible"/>
                                      </p:to>
                                    </p:set>
                                    <p:animEffect transition="in" filter="fade">
                                      <p:cBhvr>
                                        <p:cTn id="29" dur="500"/>
                                        <p:tgtEl>
                                          <p:spTgt spid="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Google Shape;321;p37"/>
          <p:cNvPicPr preferRelativeResize="0"/>
          <p:nvPr/>
        </p:nvPicPr>
        <p:blipFill rotWithShape="1">
          <a:blip r:embed="rId3">
            <a:alphaModFix/>
          </a:blip>
          <a:srcRect/>
          <a:stretch/>
        </p:blipFill>
        <p:spPr>
          <a:xfrm>
            <a:off x="3244573" y="787400"/>
            <a:ext cx="5119738" cy="5363263"/>
          </a:xfrm>
          <a:prstGeom prst="rect">
            <a:avLst/>
          </a:prstGeom>
          <a:noFill/>
          <a:ln>
            <a:noFill/>
          </a:ln>
        </p:spPr>
      </p:pic>
      <p:sp>
        <p:nvSpPr>
          <p:cNvPr id="322" name="Google Shape;322;p37"/>
          <p:cNvSpPr txBox="1"/>
          <p:nvPr/>
        </p:nvSpPr>
        <p:spPr>
          <a:xfrm>
            <a:off x="4197349" y="1904377"/>
            <a:ext cx="3746400" cy="3155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9900">
                <a:solidFill>
                  <a:srgbClr val="5CF0F7"/>
                </a:solidFill>
                <a:latin typeface="Montserrat"/>
                <a:ea typeface="Montserrat"/>
                <a:cs typeface="Montserrat"/>
                <a:sym typeface="Montserrat"/>
              </a:rPr>
              <a:t>08</a:t>
            </a:r>
            <a:endParaRPr sz="19900">
              <a:solidFill>
                <a:srgbClr val="5CF0F7"/>
              </a:solidFill>
              <a:latin typeface="Montserrat"/>
              <a:ea typeface="Montserrat"/>
              <a:cs typeface="Montserrat"/>
              <a:sym typeface="Montserrat"/>
            </a:endParaRPr>
          </a:p>
        </p:txBody>
      </p:sp>
      <p:sp>
        <p:nvSpPr>
          <p:cNvPr id="323" name="Google Shape;323;p37"/>
          <p:cNvSpPr txBox="1"/>
          <p:nvPr/>
        </p:nvSpPr>
        <p:spPr>
          <a:xfrm>
            <a:off x="2683675" y="2961125"/>
            <a:ext cx="9832200" cy="1015800"/>
          </a:xfrm>
          <a:prstGeom prst="rect">
            <a:avLst/>
          </a:prstGeom>
          <a:noFill/>
          <a:ln>
            <a:noFill/>
          </a:ln>
          <a:effectLst>
            <a:outerShdw blurRad="50800" dist="635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6000">
                <a:solidFill>
                  <a:schemeClr val="lt1"/>
                </a:solidFill>
                <a:latin typeface="Montserrat"/>
                <a:ea typeface="Montserrat"/>
                <a:cs typeface="Montserrat"/>
                <a:sym typeface="Montserrat"/>
              </a:rPr>
              <a:t>Future Additions</a:t>
            </a:r>
            <a:endParaRPr sz="6000">
              <a:solidFill>
                <a:schemeClr val="lt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250"/>
                                  </p:stCondLst>
                                  <p:childTnLst>
                                    <p:set>
                                      <p:cBhvr>
                                        <p:cTn id="6" dur="1" fill="hold">
                                          <p:stCondLst>
                                            <p:cond delay="0"/>
                                          </p:stCondLst>
                                        </p:cTn>
                                        <p:tgtEl>
                                          <p:spTgt spid="322"/>
                                        </p:tgtEl>
                                        <p:attrNameLst>
                                          <p:attrName>style.visibility</p:attrName>
                                        </p:attrNameLst>
                                      </p:cBhvr>
                                      <p:to>
                                        <p:strVal val="visible"/>
                                      </p:to>
                                    </p:set>
                                    <p:anim calcmode="lin" valueType="num">
                                      <p:cBhvr additive="base">
                                        <p:cTn id="7" dur="500"/>
                                        <p:tgtEl>
                                          <p:spTgt spid="322"/>
                                        </p:tgtEl>
                                        <p:attrNameLst>
                                          <p:attrName>ppt_w</p:attrName>
                                        </p:attrNameLst>
                                      </p:cBhvr>
                                      <p:tavLst>
                                        <p:tav tm="0">
                                          <p:val>
                                            <p:strVal val="0"/>
                                          </p:val>
                                        </p:tav>
                                        <p:tav tm="100000">
                                          <p:val>
                                            <p:strVal val="#ppt_w"/>
                                          </p:val>
                                        </p:tav>
                                      </p:tavLst>
                                    </p:anim>
                                    <p:anim calcmode="lin" valueType="num">
                                      <p:cBhvr additive="base">
                                        <p:cTn id="8" dur="500"/>
                                        <p:tgtEl>
                                          <p:spTgt spid="322"/>
                                        </p:tgtEl>
                                        <p:attrNameLst>
                                          <p:attrName>ppt_h</p:attrName>
                                        </p:attrNameLst>
                                      </p:cBhvr>
                                      <p:tavLst>
                                        <p:tav tm="0">
                                          <p:val>
                                            <p:strVal val="0"/>
                                          </p:val>
                                        </p:tav>
                                        <p:tav tm="100000">
                                          <p:val>
                                            <p:strVal val="#ppt_h"/>
                                          </p:val>
                                        </p:tav>
                                      </p:tavLst>
                                    </p:anim>
                                  </p:childTnLst>
                                </p:cTn>
                              </p:par>
                              <p:par>
                                <p:cTn id="9" presetID="10" presetClass="entr" presetSubtype="0" fill="hold" nodeType="withEffect">
                                  <p:stCondLst>
                                    <p:cond delay="0"/>
                                  </p:stCondLst>
                                  <p:childTnLst>
                                    <p:set>
                                      <p:cBhvr>
                                        <p:cTn id="10" dur="1" fill="hold">
                                          <p:stCondLst>
                                            <p:cond delay="0"/>
                                          </p:stCondLst>
                                        </p:cTn>
                                        <p:tgtEl>
                                          <p:spTgt spid="323"/>
                                        </p:tgtEl>
                                        <p:attrNameLst>
                                          <p:attrName>style.visibility</p:attrName>
                                        </p:attrNameLst>
                                      </p:cBhvr>
                                      <p:to>
                                        <p:strVal val="visible"/>
                                      </p:to>
                                    </p:set>
                                    <p:animEffect transition="in" filter="fade">
                                      <p:cBhvr>
                                        <p:cTn id="11" dur="1000"/>
                                        <p:tgtEl>
                                          <p:spTgt spid="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8"/>
          <p:cNvSpPr txBox="1">
            <a:spLocks noGrp="1"/>
          </p:cNvSpPr>
          <p:nvPr>
            <p:ph type="body" idx="1"/>
          </p:nvPr>
        </p:nvSpPr>
        <p:spPr>
          <a:xfrm>
            <a:off x="1483660" y="328655"/>
            <a:ext cx="3708400" cy="482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700"/>
              <a:buNone/>
            </a:pPr>
            <a:r>
              <a:rPr lang="en-US">
                <a:latin typeface="Montserrat"/>
                <a:ea typeface="Montserrat"/>
                <a:cs typeface="Montserrat"/>
                <a:sym typeface="Montserrat"/>
              </a:rPr>
              <a:t>Future Additions</a:t>
            </a:r>
            <a:endParaRPr>
              <a:latin typeface="Montserrat"/>
              <a:ea typeface="Montserrat"/>
              <a:cs typeface="Montserrat"/>
              <a:sym typeface="Montserrat"/>
            </a:endParaRPr>
          </a:p>
        </p:txBody>
      </p:sp>
      <p:grpSp>
        <p:nvGrpSpPr>
          <p:cNvPr id="330" name="Google Shape;330;p38"/>
          <p:cNvGrpSpPr/>
          <p:nvPr/>
        </p:nvGrpSpPr>
        <p:grpSpPr>
          <a:xfrm>
            <a:off x="1298906" y="2061336"/>
            <a:ext cx="2630900" cy="3850581"/>
            <a:chOff x="1298906" y="2061336"/>
            <a:chExt cx="2630900" cy="3850581"/>
          </a:xfrm>
        </p:grpSpPr>
        <p:grpSp>
          <p:nvGrpSpPr>
            <p:cNvPr id="331" name="Google Shape;331;p38"/>
            <p:cNvGrpSpPr/>
            <p:nvPr/>
          </p:nvGrpSpPr>
          <p:grpSpPr>
            <a:xfrm>
              <a:off x="1298906" y="2061336"/>
              <a:ext cx="2630900" cy="3850581"/>
              <a:chOff x="967819" y="1754749"/>
              <a:chExt cx="2927100" cy="4284101"/>
            </a:xfrm>
          </p:grpSpPr>
          <p:sp>
            <p:nvSpPr>
              <p:cNvPr id="332" name="Google Shape;332;p38"/>
              <p:cNvSpPr/>
              <p:nvPr/>
            </p:nvSpPr>
            <p:spPr>
              <a:xfrm>
                <a:off x="967819" y="2421316"/>
                <a:ext cx="2927079" cy="3617534"/>
              </a:xfrm>
              <a:prstGeom prst="roundRect">
                <a:avLst>
                  <a:gd name="adj" fmla="val 0"/>
                </a:avLst>
              </a:prstGeom>
              <a:noFill/>
              <a:ln w="12700" cap="flat" cmpd="sng">
                <a:solidFill>
                  <a:srgbClr val="5CF0F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a:ea typeface="Montserrat"/>
                  <a:cs typeface="Montserrat"/>
                  <a:sym typeface="Montserrat"/>
                </a:endParaRPr>
              </a:p>
            </p:txBody>
          </p:sp>
          <p:sp>
            <p:nvSpPr>
              <p:cNvPr id="333" name="Google Shape;333;p38"/>
              <p:cNvSpPr/>
              <p:nvPr/>
            </p:nvSpPr>
            <p:spPr>
              <a:xfrm>
                <a:off x="1764156" y="1754749"/>
                <a:ext cx="1386854" cy="1386853"/>
              </a:xfrm>
              <a:prstGeom prst="ellipse">
                <a:avLst/>
              </a:prstGeom>
              <a:solidFill>
                <a:srgbClr val="4FCEFF"/>
              </a:solidFill>
              <a:ln w="12700" cap="flat" cmpd="sng">
                <a:solidFill>
                  <a:srgbClr val="0A519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a:ea typeface="Montserrat"/>
                  <a:cs typeface="Montserrat"/>
                  <a:sym typeface="Montserrat"/>
                </a:endParaRPr>
              </a:p>
            </p:txBody>
          </p:sp>
          <p:sp>
            <p:nvSpPr>
              <p:cNvPr id="334" name="Google Shape;334;p38"/>
              <p:cNvSpPr txBox="1"/>
              <p:nvPr/>
            </p:nvSpPr>
            <p:spPr>
              <a:xfrm>
                <a:off x="1268861" y="3523735"/>
                <a:ext cx="2325000" cy="445200"/>
              </a:xfrm>
              <a:prstGeom prst="rect">
                <a:avLst/>
              </a:prstGeom>
              <a:solidFill>
                <a:srgbClr val="11305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5CF0F7"/>
                    </a:solidFill>
                    <a:latin typeface="Montserrat"/>
                    <a:ea typeface="Montserrat"/>
                    <a:cs typeface="Montserrat"/>
                    <a:sym typeface="Montserrat"/>
                  </a:rPr>
                  <a:t>Better servers</a:t>
                </a:r>
                <a:endParaRPr sz="2000">
                  <a:solidFill>
                    <a:srgbClr val="5CF0F7"/>
                  </a:solidFill>
                  <a:latin typeface="Montserrat"/>
                  <a:ea typeface="Montserrat"/>
                  <a:cs typeface="Montserrat"/>
                  <a:sym typeface="Montserrat"/>
                </a:endParaRPr>
              </a:p>
            </p:txBody>
          </p:sp>
          <p:sp>
            <p:nvSpPr>
              <p:cNvPr id="335" name="Google Shape;335;p38"/>
              <p:cNvSpPr txBox="1"/>
              <p:nvPr/>
            </p:nvSpPr>
            <p:spPr>
              <a:xfrm>
                <a:off x="967819" y="4351087"/>
                <a:ext cx="2927100" cy="918000"/>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None/>
                </a:pPr>
                <a:r>
                  <a:rPr lang="en-US">
                    <a:solidFill>
                      <a:schemeClr val="lt1"/>
                    </a:solidFill>
                    <a:latin typeface="Montserrat"/>
                    <a:ea typeface="Montserrat"/>
                    <a:cs typeface="Montserrat"/>
                    <a:sym typeface="Montserrat"/>
                  </a:rPr>
                  <a:t>Add more equipments to increase computational power and better storage</a:t>
                </a:r>
                <a:endParaRPr sz="1400">
                  <a:solidFill>
                    <a:schemeClr val="lt1"/>
                  </a:solidFill>
                  <a:latin typeface="Montserrat"/>
                  <a:ea typeface="Montserrat"/>
                  <a:cs typeface="Montserrat"/>
                  <a:sym typeface="Montserrat"/>
                </a:endParaRPr>
              </a:p>
            </p:txBody>
          </p:sp>
        </p:grpSp>
        <p:sp>
          <p:nvSpPr>
            <p:cNvPr id="336" name="Google Shape;336;p38"/>
            <p:cNvSpPr/>
            <p:nvPr/>
          </p:nvSpPr>
          <p:spPr>
            <a:xfrm>
              <a:off x="2277020" y="2320770"/>
              <a:ext cx="707480" cy="714698"/>
            </a:xfrm>
            <a:custGeom>
              <a:avLst/>
              <a:gdLst/>
              <a:ahLst/>
              <a:cxnLst/>
              <a:rect l="l" t="t" r="r" b="b"/>
              <a:pathLst>
                <a:path w="48" h="48" extrusionOk="0">
                  <a:moveTo>
                    <a:pt x="48" y="31"/>
                  </a:moveTo>
                  <a:cubicBezTo>
                    <a:pt x="48" y="32"/>
                    <a:pt x="48" y="33"/>
                    <a:pt x="48" y="33"/>
                  </a:cubicBezTo>
                  <a:cubicBezTo>
                    <a:pt x="26" y="48"/>
                    <a:pt x="26" y="48"/>
                    <a:pt x="26" y="48"/>
                  </a:cubicBezTo>
                  <a:cubicBezTo>
                    <a:pt x="25" y="48"/>
                    <a:pt x="25" y="48"/>
                    <a:pt x="24" y="48"/>
                  </a:cubicBezTo>
                  <a:cubicBezTo>
                    <a:pt x="24" y="48"/>
                    <a:pt x="24" y="48"/>
                    <a:pt x="23" y="48"/>
                  </a:cubicBezTo>
                  <a:cubicBezTo>
                    <a:pt x="1" y="33"/>
                    <a:pt x="1" y="33"/>
                    <a:pt x="1" y="33"/>
                  </a:cubicBezTo>
                  <a:cubicBezTo>
                    <a:pt x="1" y="33"/>
                    <a:pt x="0" y="32"/>
                    <a:pt x="0" y="31"/>
                  </a:cubicBezTo>
                  <a:cubicBezTo>
                    <a:pt x="0" y="17"/>
                    <a:pt x="0" y="17"/>
                    <a:pt x="0" y="17"/>
                  </a:cubicBezTo>
                  <a:cubicBezTo>
                    <a:pt x="0" y="16"/>
                    <a:pt x="1" y="15"/>
                    <a:pt x="1" y="15"/>
                  </a:cubicBezTo>
                  <a:cubicBezTo>
                    <a:pt x="23" y="0"/>
                    <a:pt x="23" y="0"/>
                    <a:pt x="23" y="0"/>
                  </a:cubicBezTo>
                  <a:cubicBezTo>
                    <a:pt x="24" y="0"/>
                    <a:pt x="24" y="0"/>
                    <a:pt x="24" y="0"/>
                  </a:cubicBezTo>
                  <a:cubicBezTo>
                    <a:pt x="25" y="0"/>
                    <a:pt x="25" y="0"/>
                    <a:pt x="26" y="0"/>
                  </a:cubicBezTo>
                  <a:cubicBezTo>
                    <a:pt x="48" y="15"/>
                    <a:pt x="48" y="15"/>
                    <a:pt x="48" y="15"/>
                  </a:cubicBezTo>
                  <a:cubicBezTo>
                    <a:pt x="48" y="15"/>
                    <a:pt x="48" y="16"/>
                    <a:pt x="48" y="17"/>
                  </a:cubicBezTo>
                  <a:lnTo>
                    <a:pt x="48" y="31"/>
                  </a:lnTo>
                  <a:close/>
                  <a:moveTo>
                    <a:pt x="10" y="24"/>
                  </a:moveTo>
                  <a:cubicBezTo>
                    <a:pt x="5" y="21"/>
                    <a:pt x="5" y="21"/>
                    <a:pt x="5" y="21"/>
                  </a:cubicBezTo>
                  <a:cubicBezTo>
                    <a:pt x="5" y="28"/>
                    <a:pt x="5" y="28"/>
                    <a:pt x="5" y="28"/>
                  </a:cubicBezTo>
                  <a:lnTo>
                    <a:pt x="10" y="24"/>
                  </a:lnTo>
                  <a:close/>
                  <a:moveTo>
                    <a:pt x="22" y="16"/>
                  </a:moveTo>
                  <a:cubicBezTo>
                    <a:pt x="22" y="6"/>
                    <a:pt x="22" y="6"/>
                    <a:pt x="22" y="6"/>
                  </a:cubicBezTo>
                  <a:cubicBezTo>
                    <a:pt x="6" y="17"/>
                    <a:pt x="6" y="17"/>
                    <a:pt x="6" y="17"/>
                  </a:cubicBezTo>
                  <a:cubicBezTo>
                    <a:pt x="13" y="22"/>
                    <a:pt x="13" y="22"/>
                    <a:pt x="13" y="22"/>
                  </a:cubicBezTo>
                  <a:lnTo>
                    <a:pt x="22" y="16"/>
                  </a:lnTo>
                  <a:close/>
                  <a:moveTo>
                    <a:pt x="22" y="42"/>
                  </a:moveTo>
                  <a:cubicBezTo>
                    <a:pt x="22" y="33"/>
                    <a:pt x="22" y="33"/>
                    <a:pt x="22" y="33"/>
                  </a:cubicBezTo>
                  <a:cubicBezTo>
                    <a:pt x="13" y="27"/>
                    <a:pt x="13" y="27"/>
                    <a:pt x="13" y="27"/>
                  </a:cubicBezTo>
                  <a:cubicBezTo>
                    <a:pt x="6" y="31"/>
                    <a:pt x="6" y="31"/>
                    <a:pt x="6" y="31"/>
                  </a:cubicBezTo>
                  <a:lnTo>
                    <a:pt x="22" y="42"/>
                  </a:lnTo>
                  <a:close/>
                  <a:moveTo>
                    <a:pt x="32" y="24"/>
                  </a:moveTo>
                  <a:cubicBezTo>
                    <a:pt x="24" y="19"/>
                    <a:pt x="24" y="19"/>
                    <a:pt x="24" y="19"/>
                  </a:cubicBezTo>
                  <a:cubicBezTo>
                    <a:pt x="17" y="24"/>
                    <a:pt x="17" y="24"/>
                    <a:pt x="17" y="24"/>
                  </a:cubicBezTo>
                  <a:cubicBezTo>
                    <a:pt x="24" y="29"/>
                    <a:pt x="24" y="29"/>
                    <a:pt x="24" y="29"/>
                  </a:cubicBezTo>
                  <a:lnTo>
                    <a:pt x="32" y="24"/>
                  </a:lnTo>
                  <a:close/>
                  <a:moveTo>
                    <a:pt x="43" y="17"/>
                  </a:moveTo>
                  <a:cubicBezTo>
                    <a:pt x="27" y="6"/>
                    <a:pt x="27" y="6"/>
                    <a:pt x="27" y="6"/>
                  </a:cubicBezTo>
                  <a:cubicBezTo>
                    <a:pt x="27" y="16"/>
                    <a:pt x="27" y="16"/>
                    <a:pt x="27" y="16"/>
                  </a:cubicBezTo>
                  <a:cubicBezTo>
                    <a:pt x="35" y="22"/>
                    <a:pt x="35" y="22"/>
                    <a:pt x="35" y="22"/>
                  </a:cubicBezTo>
                  <a:lnTo>
                    <a:pt x="43" y="17"/>
                  </a:lnTo>
                  <a:close/>
                  <a:moveTo>
                    <a:pt x="43" y="31"/>
                  </a:moveTo>
                  <a:cubicBezTo>
                    <a:pt x="35" y="27"/>
                    <a:pt x="35" y="27"/>
                    <a:pt x="35" y="27"/>
                  </a:cubicBezTo>
                  <a:cubicBezTo>
                    <a:pt x="27" y="33"/>
                    <a:pt x="27" y="33"/>
                    <a:pt x="27" y="33"/>
                  </a:cubicBezTo>
                  <a:cubicBezTo>
                    <a:pt x="27" y="42"/>
                    <a:pt x="27" y="42"/>
                    <a:pt x="27" y="42"/>
                  </a:cubicBezTo>
                  <a:lnTo>
                    <a:pt x="43" y="31"/>
                  </a:lnTo>
                  <a:close/>
                  <a:moveTo>
                    <a:pt x="44" y="28"/>
                  </a:moveTo>
                  <a:cubicBezTo>
                    <a:pt x="44" y="21"/>
                    <a:pt x="44" y="21"/>
                    <a:pt x="44" y="21"/>
                  </a:cubicBezTo>
                  <a:cubicBezTo>
                    <a:pt x="39" y="24"/>
                    <a:pt x="39" y="24"/>
                    <a:pt x="39" y="24"/>
                  </a:cubicBezTo>
                  <a:lnTo>
                    <a:pt x="44" y="28"/>
                  </a:lnTo>
                  <a:close/>
                </a:path>
              </a:pathLst>
            </a:custGeom>
            <a:solidFill>
              <a:schemeClr val="lt1"/>
            </a:solidFill>
            <a:ln>
              <a:noFill/>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grpSp>
      <p:grpSp>
        <p:nvGrpSpPr>
          <p:cNvPr id="337" name="Google Shape;337;p38"/>
          <p:cNvGrpSpPr/>
          <p:nvPr/>
        </p:nvGrpSpPr>
        <p:grpSpPr>
          <a:xfrm>
            <a:off x="4688556" y="2061338"/>
            <a:ext cx="2410431" cy="3850581"/>
            <a:chOff x="4688651" y="2061336"/>
            <a:chExt cx="2630900" cy="3850581"/>
          </a:xfrm>
        </p:grpSpPr>
        <p:grpSp>
          <p:nvGrpSpPr>
            <p:cNvPr id="338" name="Google Shape;338;p38"/>
            <p:cNvGrpSpPr/>
            <p:nvPr/>
          </p:nvGrpSpPr>
          <p:grpSpPr>
            <a:xfrm>
              <a:off x="4688651" y="2061336"/>
              <a:ext cx="2630900" cy="3850581"/>
              <a:chOff x="967819" y="1754749"/>
              <a:chExt cx="2927100" cy="4284101"/>
            </a:xfrm>
          </p:grpSpPr>
          <p:sp>
            <p:nvSpPr>
              <p:cNvPr id="339" name="Google Shape;339;p38"/>
              <p:cNvSpPr/>
              <p:nvPr/>
            </p:nvSpPr>
            <p:spPr>
              <a:xfrm>
                <a:off x="967819" y="2421316"/>
                <a:ext cx="2927079" cy="3617534"/>
              </a:xfrm>
              <a:prstGeom prst="roundRect">
                <a:avLst>
                  <a:gd name="adj" fmla="val 0"/>
                </a:avLst>
              </a:prstGeom>
              <a:noFill/>
              <a:ln w="12700" cap="flat" cmpd="sng">
                <a:solidFill>
                  <a:srgbClr val="5CF0F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a:ea typeface="Montserrat"/>
                  <a:cs typeface="Montserrat"/>
                  <a:sym typeface="Montserrat"/>
                </a:endParaRPr>
              </a:p>
            </p:txBody>
          </p:sp>
          <p:sp>
            <p:nvSpPr>
              <p:cNvPr id="340" name="Google Shape;340;p38"/>
              <p:cNvSpPr/>
              <p:nvPr/>
            </p:nvSpPr>
            <p:spPr>
              <a:xfrm>
                <a:off x="1764156" y="1754749"/>
                <a:ext cx="1386854" cy="1386853"/>
              </a:xfrm>
              <a:prstGeom prst="ellipse">
                <a:avLst/>
              </a:prstGeom>
              <a:solidFill>
                <a:srgbClr val="56A9F3"/>
              </a:solidFill>
              <a:ln w="12700" cap="flat" cmpd="sng">
                <a:solidFill>
                  <a:srgbClr val="0A519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a:ea typeface="Montserrat"/>
                  <a:cs typeface="Montserrat"/>
                  <a:sym typeface="Montserrat"/>
                </a:endParaRPr>
              </a:p>
            </p:txBody>
          </p:sp>
          <p:sp>
            <p:nvSpPr>
              <p:cNvPr id="341" name="Google Shape;341;p38"/>
              <p:cNvSpPr txBox="1"/>
              <p:nvPr/>
            </p:nvSpPr>
            <p:spPr>
              <a:xfrm>
                <a:off x="1448857" y="3502899"/>
                <a:ext cx="1965000" cy="787800"/>
              </a:xfrm>
              <a:prstGeom prst="rect">
                <a:avLst/>
              </a:prstGeom>
              <a:solidFill>
                <a:srgbClr val="11305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rgbClr val="5CF0F7"/>
                    </a:solidFill>
                    <a:latin typeface="Montserrat"/>
                    <a:ea typeface="Montserrat"/>
                    <a:cs typeface="Montserrat"/>
                    <a:sym typeface="Montserrat"/>
                  </a:rPr>
                  <a:t>Feedback updates</a:t>
                </a:r>
                <a:endParaRPr sz="2000">
                  <a:solidFill>
                    <a:srgbClr val="5CF0F7"/>
                  </a:solidFill>
                  <a:latin typeface="Montserrat"/>
                  <a:ea typeface="Montserrat"/>
                  <a:cs typeface="Montserrat"/>
                  <a:sym typeface="Montserrat"/>
                </a:endParaRPr>
              </a:p>
            </p:txBody>
          </p:sp>
          <p:sp>
            <p:nvSpPr>
              <p:cNvPr id="342" name="Google Shape;342;p38"/>
              <p:cNvSpPr txBox="1"/>
              <p:nvPr/>
            </p:nvSpPr>
            <p:spPr>
              <a:xfrm>
                <a:off x="967819" y="4351087"/>
                <a:ext cx="2927100" cy="918000"/>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None/>
                </a:pPr>
                <a:r>
                  <a:rPr lang="en-US">
                    <a:solidFill>
                      <a:schemeClr val="lt1"/>
                    </a:solidFill>
                    <a:latin typeface="Montserrat"/>
                    <a:ea typeface="Montserrat"/>
                    <a:cs typeface="Montserrat"/>
                    <a:sym typeface="Montserrat"/>
                  </a:rPr>
                  <a:t>Constant updates based off community/company feedback</a:t>
                </a:r>
                <a:endParaRPr sz="1400">
                  <a:solidFill>
                    <a:schemeClr val="lt1"/>
                  </a:solidFill>
                  <a:latin typeface="Montserrat"/>
                  <a:ea typeface="Montserrat"/>
                  <a:cs typeface="Montserrat"/>
                  <a:sym typeface="Montserrat"/>
                </a:endParaRPr>
              </a:p>
            </p:txBody>
          </p:sp>
        </p:grpSp>
        <p:sp>
          <p:nvSpPr>
            <p:cNvPr id="343" name="Google Shape;343;p38"/>
            <p:cNvSpPr/>
            <p:nvPr/>
          </p:nvSpPr>
          <p:spPr>
            <a:xfrm>
              <a:off x="5703110" y="2348790"/>
              <a:ext cx="663614" cy="648181"/>
            </a:xfrm>
            <a:custGeom>
              <a:avLst/>
              <a:gdLst/>
              <a:ahLst/>
              <a:cxnLst/>
              <a:rect l="l" t="t" r="r" b="b"/>
              <a:pathLst>
                <a:path w="42" h="41" extrusionOk="0">
                  <a:moveTo>
                    <a:pt x="42" y="33"/>
                  </a:moveTo>
                  <a:cubicBezTo>
                    <a:pt x="42" y="37"/>
                    <a:pt x="38" y="41"/>
                    <a:pt x="34" y="41"/>
                  </a:cubicBezTo>
                  <a:cubicBezTo>
                    <a:pt x="8" y="41"/>
                    <a:pt x="8" y="41"/>
                    <a:pt x="8" y="41"/>
                  </a:cubicBezTo>
                  <a:cubicBezTo>
                    <a:pt x="4" y="41"/>
                    <a:pt x="0" y="37"/>
                    <a:pt x="0" y="33"/>
                  </a:cubicBezTo>
                  <a:cubicBezTo>
                    <a:pt x="0" y="7"/>
                    <a:pt x="0" y="7"/>
                    <a:pt x="0" y="7"/>
                  </a:cubicBezTo>
                  <a:cubicBezTo>
                    <a:pt x="0" y="3"/>
                    <a:pt x="4" y="0"/>
                    <a:pt x="8" y="0"/>
                  </a:cubicBezTo>
                  <a:cubicBezTo>
                    <a:pt x="34" y="0"/>
                    <a:pt x="34" y="0"/>
                    <a:pt x="34" y="0"/>
                  </a:cubicBezTo>
                  <a:cubicBezTo>
                    <a:pt x="38" y="0"/>
                    <a:pt x="42" y="3"/>
                    <a:pt x="42" y="7"/>
                  </a:cubicBezTo>
                  <a:lnTo>
                    <a:pt x="42" y="33"/>
                  </a:lnTo>
                  <a:close/>
                  <a:moveTo>
                    <a:pt x="40" y="20"/>
                  </a:moveTo>
                  <a:cubicBezTo>
                    <a:pt x="21" y="20"/>
                    <a:pt x="21" y="20"/>
                    <a:pt x="21" y="20"/>
                  </a:cubicBezTo>
                  <a:cubicBezTo>
                    <a:pt x="21" y="1"/>
                    <a:pt x="21" y="1"/>
                    <a:pt x="21" y="1"/>
                  </a:cubicBezTo>
                  <a:cubicBezTo>
                    <a:pt x="8" y="1"/>
                    <a:pt x="8" y="1"/>
                    <a:pt x="8" y="1"/>
                  </a:cubicBezTo>
                  <a:cubicBezTo>
                    <a:pt x="5" y="1"/>
                    <a:pt x="2" y="4"/>
                    <a:pt x="2" y="7"/>
                  </a:cubicBezTo>
                  <a:cubicBezTo>
                    <a:pt x="2" y="20"/>
                    <a:pt x="2" y="20"/>
                    <a:pt x="2" y="20"/>
                  </a:cubicBezTo>
                  <a:cubicBezTo>
                    <a:pt x="21" y="20"/>
                    <a:pt x="21" y="20"/>
                    <a:pt x="21" y="20"/>
                  </a:cubicBezTo>
                  <a:cubicBezTo>
                    <a:pt x="21" y="39"/>
                    <a:pt x="21" y="39"/>
                    <a:pt x="21" y="39"/>
                  </a:cubicBezTo>
                  <a:cubicBezTo>
                    <a:pt x="34" y="39"/>
                    <a:pt x="34" y="39"/>
                    <a:pt x="34" y="39"/>
                  </a:cubicBezTo>
                  <a:cubicBezTo>
                    <a:pt x="37" y="39"/>
                    <a:pt x="40" y="36"/>
                    <a:pt x="40" y="33"/>
                  </a:cubicBezTo>
                  <a:lnTo>
                    <a:pt x="40" y="20"/>
                  </a:lnTo>
                  <a:close/>
                </a:path>
              </a:pathLst>
            </a:custGeom>
            <a:solidFill>
              <a:schemeClr val="lt1"/>
            </a:solidFill>
            <a:ln>
              <a:noFill/>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grpSp>
      <p:grpSp>
        <p:nvGrpSpPr>
          <p:cNvPr id="344" name="Google Shape;344;p38"/>
          <p:cNvGrpSpPr/>
          <p:nvPr/>
        </p:nvGrpSpPr>
        <p:grpSpPr>
          <a:xfrm>
            <a:off x="8147321" y="2061336"/>
            <a:ext cx="2630900" cy="3850581"/>
            <a:chOff x="8147321" y="2061336"/>
            <a:chExt cx="2630900" cy="3850581"/>
          </a:xfrm>
        </p:grpSpPr>
        <p:grpSp>
          <p:nvGrpSpPr>
            <p:cNvPr id="345" name="Google Shape;345;p38"/>
            <p:cNvGrpSpPr/>
            <p:nvPr/>
          </p:nvGrpSpPr>
          <p:grpSpPr>
            <a:xfrm>
              <a:off x="8147321" y="2061336"/>
              <a:ext cx="2630900" cy="3850581"/>
              <a:chOff x="967819" y="1754749"/>
              <a:chExt cx="2927100" cy="4284101"/>
            </a:xfrm>
          </p:grpSpPr>
          <p:sp>
            <p:nvSpPr>
              <p:cNvPr id="346" name="Google Shape;346;p38"/>
              <p:cNvSpPr/>
              <p:nvPr/>
            </p:nvSpPr>
            <p:spPr>
              <a:xfrm>
                <a:off x="967819" y="2421316"/>
                <a:ext cx="2927079" cy="3617534"/>
              </a:xfrm>
              <a:prstGeom prst="roundRect">
                <a:avLst>
                  <a:gd name="adj" fmla="val 0"/>
                </a:avLst>
              </a:prstGeom>
              <a:noFill/>
              <a:ln w="12700" cap="flat" cmpd="sng">
                <a:solidFill>
                  <a:srgbClr val="5CF0F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a:ea typeface="Montserrat"/>
                  <a:cs typeface="Montserrat"/>
                  <a:sym typeface="Montserrat"/>
                </a:endParaRPr>
              </a:p>
            </p:txBody>
          </p:sp>
          <p:sp>
            <p:nvSpPr>
              <p:cNvPr id="347" name="Google Shape;347;p38"/>
              <p:cNvSpPr/>
              <p:nvPr/>
            </p:nvSpPr>
            <p:spPr>
              <a:xfrm>
                <a:off x="1764156" y="1754749"/>
                <a:ext cx="1386854" cy="1386853"/>
              </a:xfrm>
              <a:prstGeom prst="ellipse">
                <a:avLst/>
              </a:prstGeom>
              <a:solidFill>
                <a:srgbClr val="5DF3C9"/>
              </a:solidFill>
              <a:ln w="12700" cap="flat" cmpd="sng">
                <a:solidFill>
                  <a:srgbClr val="0A519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a:ea typeface="Montserrat"/>
                  <a:cs typeface="Montserrat"/>
                  <a:sym typeface="Montserrat"/>
                </a:endParaRPr>
              </a:p>
            </p:txBody>
          </p:sp>
          <p:sp>
            <p:nvSpPr>
              <p:cNvPr id="348" name="Google Shape;348;p38"/>
              <p:cNvSpPr txBox="1"/>
              <p:nvPr/>
            </p:nvSpPr>
            <p:spPr>
              <a:xfrm>
                <a:off x="1433411" y="3502911"/>
                <a:ext cx="1995900" cy="787800"/>
              </a:xfrm>
              <a:prstGeom prst="rect">
                <a:avLst/>
              </a:prstGeom>
              <a:solidFill>
                <a:srgbClr val="11305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rgbClr val="5CF0F7"/>
                    </a:solidFill>
                    <a:latin typeface="Montserrat"/>
                    <a:ea typeface="Montserrat"/>
                    <a:cs typeface="Montserrat"/>
                    <a:sym typeface="Montserrat"/>
                  </a:rPr>
                  <a:t>Community Add-ons</a:t>
                </a:r>
                <a:endParaRPr sz="2000">
                  <a:solidFill>
                    <a:srgbClr val="5CF0F7"/>
                  </a:solidFill>
                  <a:latin typeface="Montserrat"/>
                  <a:ea typeface="Montserrat"/>
                  <a:cs typeface="Montserrat"/>
                  <a:sym typeface="Montserrat"/>
                </a:endParaRPr>
              </a:p>
            </p:txBody>
          </p:sp>
          <p:sp>
            <p:nvSpPr>
              <p:cNvPr id="349" name="Google Shape;349;p38"/>
              <p:cNvSpPr txBox="1"/>
              <p:nvPr/>
            </p:nvSpPr>
            <p:spPr>
              <a:xfrm>
                <a:off x="967819" y="4351087"/>
                <a:ext cx="2927100" cy="918000"/>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a:solidFill>
                      <a:schemeClr val="lt1"/>
                    </a:solidFill>
                    <a:latin typeface="Montserrat"/>
                    <a:ea typeface="Montserrat"/>
                    <a:cs typeface="Montserrat"/>
                    <a:sym typeface="Montserrat"/>
                  </a:rPr>
                  <a:t>Online forum to upload custom community-made add-ons to the product</a:t>
                </a:r>
                <a:endParaRPr sz="1400">
                  <a:solidFill>
                    <a:schemeClr val="lt1"/>
                  </a:solidFill>
                  <a:latin typeface="Montserrat"/>
                  <a:ea typeface="Montserrat"/>
                  <a:cs typeface="Montserrat"/>
                  <a:sym typeface="Montserrat"/>
                </a:endParaRPr>
              </a:p>
            </p:txBody>
          </p:sp>
        </p:grpSp>
        <p:sp>
          <p:nvSpPr>
            <p:cNvPr id="350" name="Google Shape;350;p38"/>
            <p:cNvSpPr/>
            <p:nvPr/>
          </p:nvSpPr>
          <p:spPr>
            <a:xfrm>
              <a:off x="9114620" y="2397402"/>
              <a:ext cx="747082" cy="631338"/>
            </a:xfrm>
            <a:custGeom>
              <a:avLst/>
              <a:gdLst/>
              <a:ahLst/>
              <a:cxnLst/>
              <a:rect l="l" t="t" r="r" b="b"/>
              <a:pathLst>
                <a:path w="52" h="44" extrusionOk="0">
                  <a:moveTo>
                    <a:pt x="52" y="33"/>
                  </a:moveTo>
                  <a:cubicBezTo>
                    <a:pt x="52" y="36"/>
                    <a:pt x="50" y="38"/>
                    <a:pt x="47" y="38"/>
                  </a:cubicBezTo>
                  <a:cubicBezTo>
                    <a:pt x="33" y="38"/>
                    <a:pt x="33" y="38"/>
                    <a:pt x="33" y="38"/>
                  </a:cubicBezTo>
                  <a:cubicBezTo>
                    <a:pt x="33" y="40"/>
                    <a:pt x="35" y="42"/>
                    <a:pt x="35" y="43"/>
                  </a:cubicBezTo>
                  <a:cubicBezTo>
                    <a:pt x="35" y="44"/>
                    <a:pt x="34" y="44"/>
                    <a:pt x="33" y="44"/>
                  </a:cubicBezTo>
                  <a:cubicBezTo>
                    <a:pt x="19" y="44"/>
                    <a:pt x="19" y="44"/>
                    <a:pt x="19" y="44"/>
                  </a:cubicBezTo>
                  <a:cubicBezTo>
                    <a:pt x="18" y="44"/>
                    <a:pt x="17" y="44"/>
                    <a:pt x="17" y="43"/>
                  </a:cubicBezTo>
                  <a:cubicBezTo>
                    <a:pt x="17" y="42"/>
                    <a:pt x="19" y="40"/>
                    <a:pt x="19" y="38"/>
                  </a:cubicBezTo>
                  <a:cubicBezTo>
                    <a:pt x="5" y="38"/>
                    <a:pt x="5" y="38"/>
                    <a:pt x="5" y="38"/>
                  </a:cubicBezTo>
                  <a:cubicBezTo>
                    <a:pt x="2" y="38"/>
                    <a:pt x="0" y="36"/>
                    <a:pt x="0" y="33"/>
                  </a:cubicBezTo>
                  <a:cubicBezTo>
                    <a:pt x="0" y="4"/>
                    <a:pt x="0" y="4"/>
                    <a:pt x="0" y="4"/>
                  </a:cubicBezTo>
                  <a:cubicBezTo>
                    <a:pt x="0" y="2"/>
                    <a:pt x="2" y="0"/>
                    <a:pt x="5" y="0"/>
                  </a:cubicBezTo>
                  <a:cubicBezTo>
                    <a:pt x="47" y="0"/>
                    <a:pt x="47" y="0"/>
                    <a:pt x="47" y="0"/>
                  </a:cubicBezTo>
                  <a:cubicBezTo>
                    <a:pt x="50" y="0"/>
                    <a:pt x="52" y="2"/>
                    <a:pt x="52" y="4"/>
                  </a:cubicBezTo>
                  <a:lnTo>
                    <a:pt x="52" y="33"/>
                  </a:lnTo>
                  <a:close/>
                  <a:moveTo>
                    <a:pt x="48" y="4"/>
                  </a:moveTo>
                  <a:cubicBezTo>
                    <a:pt x="48" y="4"/>
                    <a:pt x="48" y="3"/>
                    <a:pt x="47" y="3"/>
                  </a:cubicBezTo>
                  <a:cubicBezTo>
                    <a:pt x="5" y="3"/>
                    <a:pt x="5" y="3"/>
                    <a:pt x="5" y="3"/>
                  </a:cubicBezTo>
                  <a:cubicBezTo>
                    <a:pt x="4" y="3"/>
                    <a:pt x="4" y="4"/>
                    <a:pt x="4" y="4"/>
                  </a:cubicBezTo>
                  <a:cubicBezTo>
                    <a:pt x="4" y="26"/>
                    <a:pt x="4" y="26"/>
                    <a:pt x="4" y="26"/>
                  </a:cubicBezTo>
                  <a:cubicBezTo>
                    <a:pt x="4" y="27"/>
                    <a:pt x="4" y="27"/>
                    <a:pt x="5" y="27"/>
                  </a:cubicBezTo>
                  <a:cubicBezTo>
                    <a:pt x="47" y="27"/>
                    <a:pt x="47" y="27"/>
                    <a:pt x="47" y="27"/>
                  </a:cubicBezTo>
                  <a:cubicBezTo>
                    <a:pt x="48" y="27"/>
                    <a:pt x="48" y="27"/>
                    <a:pt x="48" y="26"/>
                  </a:cubicBezTo>
                  <a:lnTo>
                    <a:pt x="48" y="4"/>
                  </a:lnTo>
                  <a:close/>
                </a:path>
              </a:pathLst>
            </a:custGeom>
            <a:solidFill>
              <a:schemeClr val="lt1"/>
            </a:solidFill>
            <a:ln>
              <a:noFill/>
            </a:ln>
          </p:spPr>
          <p:txBody>
            <a:bodyPr spcFirstLastPara="1" wrap="square" lIns="121900" tIns="60950" rIns="121900" bIns="60950" anchor="t" anchorCtr="0">
              <a:noAutofit/>
            </a:bodyPr>
            <a:lstStyle/>
            <a:p>
              <a:pPr marL="0" marR="0" lvl="0" indent="0" algn="l" rtl="0">
                <a:spcBef>
                  <a:spcPts val="0"/>
                </a:spcBef>
                <a:spcAft>
                  <a:spcPts val="0"/>
                </a:spcAft>
                <a:buNone/>
              </a:pPr>
              <a:endParaRPr sz="1800">
                <a:solidFill>
                  <a:schemeClr val="dk1"/>
                </a:solidFill>
                <a:latin typeface="Montserrat"/>
                <a:ea typeface="Montserrat"/>
                <a:cs typeface="Montserrat"/>
                <a:sym typeface="Montserra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0"/>
                                        </p:tgtEl>
                                        <p:attrNameLst>
                                          <p:attrName>style.visibility</p:attrName>
                                        </p:attrNameLst>
                                      </p:cBhvr>
                                      <p:to>
                                        <p:strVal val="visible"/>
                                      </p:to>
                                    </p:set>
                                    <p:animEffect transition="in" filter="fade">
                                      <p:cBhvr>
                                        <p:cTn id="7" dur="500"/>
                                        <p:tgtEl>
                                          <p:spTgt spid="3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7"/>
                                        </p:tgtEl>
                                        <p:attrNameLst>
                                          <p:attrName>style.visibility</p:attrName>
                                        </p:attrNameLst>
                                      </p:cBhvr>
                                      <p:to>
                                        <p:strVal val="visible"/>
                                      </p:to>
                                    </p:set>
                                    <p:animEffect transition="in" filter="fade">
                                      <p:cBhvr>
                                        <p:cTn id="12" dur="500"/>
                                        <p:tgtEl>
                                          <p:spTgt spid="3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4"/>
                                        </p:tgtEl>
                                        <p:attrNameLst>
                                          <p:attrName>style.visibility</p:attrName>
                                        </p:attrNameLst>
                                      </p:cBhvr>
                                      <p:to>
                                        <p:strVal val="visible"/>
                                      </p:to>
                                    </p:set>
                                    <p:animEffect transition="in" filter="fade">
                                      <p:cBhvr>
                                        <p:cTn id="17" dur="500"/>
                                        <p:tgtEl>
                                          <p:spTgt spid="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9"/>
          <p:cNvSpPr txBox="1"/>
          <p:nvPr/>
        </p:nvSpPr>
        <p:spPr>
          <a:xfrm>
            <a:off x="3176351" y="1867250"/>
            <a:ext cx="7330200" cy="1862400"/>
          </a:xfrm>
          <a:prstGeom prst="rect">
            <a:avLst/>
          </a:prstGeom>
          <a:noFill/>
          <a:ln>
            <a:noFill/>
          </a:ln>
          <a:effectLst>
            <a:outerShdw blurRad="50800" dist="76200" dir="2700000" algn="tl" rotWithShape="0">
              <a:srgbClr val="000000">
                <a:alpha val="4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US" sz="11500" b="1">
                <a:solidFill>
                  <a:schemeClr val="lt1"/>
                </a:solidFill>
                <a:latin typeface="Montserrat"/>
                <a:ea typeface="Montserrat"/>
                <a:cs typeface="Montserrat"/>
                <a:sym typeface="Montserrat"/>
              </a:rPr>
              <a:t>THANKS</a:t>
            </a:r>
            <a:endParaRPr sz="11500" b="1">
              <a:solidFill>
                <a:schemeClr val="lt1"/>
              </a:solidFill>
              <a:latin typeface="Montserrat"/>
              <a:ea typeface="Montserrat"/>
              <a:cs typeface="Montserrat"/>
              <a:sym typeface="Montserrat"/>
            </a:endParaRPr>
          </a:p>
        </p:txBody>
      </p:sp>
      <p:sp>
        <p:nvSpPr>
          <p:cNvPr id="357" name="Google Shape;357;p39"/>
          <p:cNvSpPr/>
          <p:nvPr/>
        </p:nvSpPr>
        <p:spPr>
          <a:xfrm>
            <a:off x="856574" y="1100150"/>
            <a:ext cx="1905000" cy="1905000"/>
          </a:xfrm>
          <a:custGeom>
            <a:avLst/>
            <a:gdLst/>
            <a:ahLst/>
            <a:cxnLst/>
            <a:rect l="l" t="t" r="r" b="b"/>
            <a:pathLst>
              <a:path w="1380180" h="1380181" extrusionOk="0">
                <a:moveTo>
                  <a:pt x="386329" y="0"/>
                </a:moveTo>
                <a:lnTo>
                  <a:pt x="432048" y="0"/>
                </a:lnTo>
                <a:lnTo>
                  <a:pt x="432048" y="386329"/>
                </a:lnTo>
                <a:lnTo>
                  <a:pt x="1380180" y="386329"/>
                </a:lnTo>
                <a:lnTo>
                  <a:pt x="1380180" y="432048"/>
                </a:lnTo>
                <a:lnTo>
                  <a:pt x="432048" y="432048"/>
                </a:lnTo>
                <a:lnTo>
                  <a:pt x="432048" y="1380181"/>
                </a:lnTo>
                <a:lnTo>
                  <a:pt x="386329" y="1380181"/>
                </a:lnTo>
                <a:lnTo>
                  <a:pt x="386329" y="432048"/>
                </a:lnTo>
                <a:lnTo>
                  <a:pt x="0" y="432048"/>
                </a:lnTo>
                <a:lnTo>
                  <a:pt x="0" y="386329"/>
                </a:lnTo>
                <a:lnTo>
                  <a:pt x="386329" y="386329"/>
                </a:lnTo>
                <a:close/>
              </a:path>
            </a:pathLst>
          </a:custGeom>
          <a:solidFill>
            <a:srgbClr val="F2F2F2">
              <a:alpha val="7882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a:ea typeface="Montserrat"/>
              <a:cs typeface="Montserrat"/>
              <a:sym typeface="Montserrat"/>
            </a:endParaRPr>
          </a:p>
        </p:txBody>
      </p:sp>
      <p:sp>
        <p:nvSpPr>
          <p:cNvPr id="358" name="Google Shape;358;p39"/>
          <p:cNvSpPr/>
          <p:nvPr/>
        </p:nvSpPr>
        <p:spPr>
          <a:xfrm rot="10800000">
            <a:off x="9368351" y="3124212"/>
            <a:ext cx="1905000" cy="1905000"/>
          </a:xfrm>
          <a:custGeom>
            <a:avLst/>
            <a:gdLst/>
            <a:ahLst/>
            <a:cxnLst/>
            <a:rect l="l" t="t" r="r" b="b"/>
            <a:pathLst>
              <a:path w="1380180" h="1380181" extrusionOk="0">
                <a:moveTo>
                  <a:pt x="386329" y="0"/>
                </a:moveTo>
                <a:lnTo>
                  <a:pt x="432048" y="0"/>
                </a:lnTo>
                <a:lnTo>
                  <a:pt x="432048" y="386329"/>
                </a:lnTo>
                <a:lnTo>
                  <a:pt x="1380180" y="386329"/>
                </a:lnTo>
                <a:lnTo>
                  <a:pt x="1380180" y="432048"/>
                </a:lnTo>
                <a:lnTo>
                  <a:pt x="432048" y="432048"/>
                </a:lnTo>
                <a:lnTo>
                  <a:pt x="432048" y="1380181"/>
                </a:lnTo>
                <a:lnTo>
                  <a:pt x="386329" y="1380181"/>
                </a:lnTo>
                <a:lnTo>
                  <a:pt x="386329" y="432048"/>
                </a:lnTo>
                <a:lnTo>
                  <a:pt x="0" y="432048"/>
                </a:lnTo>
                <a:lnTo>
                  <a:pt x="0" y="386329"/>
                </a:lnTo>
                <a:lnTo>
                  <a:pt x="386329" y="386329"/>
                </a:lnTo>
                <a:close/>
              </a:path>
            </a:pathLst>
          </a:custGeom>
          <a:solidFill>
            <a:srgbClr val="F2F2F2">
              <a:alpha val="7686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Montserrat"/>
              <a:ea typeface="Montserrat"/>
              <a:cs typeface="Montserrat"/>
              <a:sym typeface="Montserrat"/>
            </a:endParaRPr>
          </a:p>
        </p:txBody>
      </p:sp>
      <p:pic>
        <p:nvPicPr>
          <p:cNvPr id="359" name="Google Shape;359;p39"/>
          <p:cNvPicPr preferRelativeResize="0"/>
          <p:nvPr/>
        </p:nvPicPr>
        <p:blipFill rotWithShape="1">
          <a:blip r:embed="rId3">
            <a:alphaModFix/>
          </a:blip>
          <a:srcRect/>
          <a:stretch/>
        </p:blipFill>
        <p:spPr>
          <a:xfrm>
            <a:off x="704581" y="3269576"/>
            <a:ext cx="10416777" cy="9194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57"/>
                                        </p:tgtEl>
                                        <p:attrNameLst>
                                          <p:attrName>style.visibility</p:attrName>
                                        </p:attrNameLst>
                                      </p:cBhvr>
                                      <p:to>
                                        <p:strVal val="visible"/>
                                      </p:to>
                                    </p:set>
                                    <p:anim calcmode="lin" valueType="num">
                                      <p:cBhvr additive="base">
                                        <p:cTn id="7" dur="500"/>
                                        <p:tgtEl>
                                          <p:spTgt spid="35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250"/>
                                  </p:stCondLst>
                                  <p:childTnLst>
                                    <p:set>
                                      <p:cBhvr>
                                        <p:cTn id="9" dur="1" fill="hold">
                                          <p:stCondLst>
                                            <p:cond delay="0"/>
                                          </p:stCondLst>
                                        </p:cTn>
                                        <p:tgtEl>
                                          <p:spTgt spid="358"/>
                                        </p:tgtEl>
                                        <p:attrNameLst>
                                          <p:attrName>style.visibility</p:attrName>
                                        </p:attrNameLst>
                                      </p:cBhvr>
                                      <p:to>
                                        <p:strVal val="visible"/>
                                      </p:to>
                                    </p:set>
                                    <p:anim calcmode="lin" valueType="num">
                                      <p:cBhvr additive="base">
                                        <p:cTn id="10" dur="500"/>
                                        <p:tgtEl>
                                          <p:spTgt spid="358"/>
                                        </p:tgtEl>
                                        <p:attrNameLst>
                                          <p:attrName>ppt_x</p:attrName>
                                        </p:attrNameLst>
                                      </p:cBhvr>
                                      <p:tavLst>
                                        <p:tav tm="0">
                                          <p:val>
                                            <p:strVal val="#ppt_x-1"/>
                                          </p:val>
                                        </p:tav>
                                        <p:tav tm="100000">
                                          <p:val>
                                            <p:strVal val="#ppt_x"/>
                                          </p:val>
                                        </p:tav>
                                      </p:tavLst>
                                    </p:anim>
                                  </p:childTnLst>
                                </p:cTn>
                              </p:par>
                              <p:par>
                                <p:cTn id="11" presetID="10" presetClass="entr" presetSubtype="0" fill="hold" nodeType="withEffect">
                                  <p:stCondLst>
                                    <p:cond delay="750"/>
                                  </p:stCondLst>
                                  <p:childTnLst>
                                    <p:set>
                                      <p:cBhvr>
                                        <p:cTn id="12" dur="1" fill="hold">
                                          <p:stCondLst>
                                            <p:cond delay="0"/>
                                          </p:stCondLst>
                                        </p:cTn>
                                        <p:tgtEl>
                                          <p:spTgt spid="359"/>
                                        </p:tgtEl>
                                        <p:attrNameLst>
                                          <p:attrName>style.visibility</p:attrName>
                                        </p:attrNameLst>
                                      </p:cBhvr>
                                      <p:to>
                                        <p:strVal val="visible"/>
                                      </p:to>
                                    </p:set>
                                    <p:animEffect transition="in" filter="fade">
                                      <p:cBhvr>
                                        <p:cTn id="13" dur="500"/>
                                        <p:tgtEl>
                                          <p:spTgt spid="359"/>
                                        </p:tgtEl>
                                      </p:cBhvr>
                                    </p:animEffect>
                                  </p:childTnLst>
                                </p:cTn>
                              </p:par>
                            </p:childTnLst>
                          </p:cTn>
                        </p:par>
                        <p:par>
                          <p:cTn id="14" fill="hold">
                            <p:stCondLst>
                              <p:cond delay="500"/>
                            </p:stCondLst>
                            <p:childTnLst>
                              <p:par>
                                <p:cTn id="15" presetID="23" presetClass="entr" presetSubtype="16" fill="hold" nodeType="afterEffect">
                                  <p:stCondLst>
                                    <p:cond delay="0"/>
                                  </p:stCondLst>
                                  <p:childTnLst>
                                    <p:set>
                                      <p:cBhvr>
                                        <p:cTn id="16" dur="1" fill="hold">
                                          <p:stCondLst>
                                            <p:cond delay="0"/>
                                          </p:stCondLst>
                                        </p:cTn>
                                        <p:tgtEl>
                                          <p:spTgt spid="356"/>
                                        </p:tgtEl>
                                        <p:attrNameLst>
                                          <p:attrName>style.visibility</p:attrName>
                                        </p:attrNameLst>
                                      </p:cBhvr>
                                      <p:to>
                                        <p:strVal val="visible"/>
                                      </p:to>
                                    </p:set>
                                    <p:anim calcmode="lin" valueType="num">
                                      <p:cBhvr additive="base">
                                        <p:cTn id="17" dur="500"/>
                                        <p:tgtEl>
                                          <p:spTgt spid="356"/>
                                        </p:tgtEl>
                                        <p:attrNameLst>
                                          <p:attrName>ppt_w</p:attrName>
                                        </p:attrNameLst>
                                      </p:cBhvr>
                                      <p:tavLst>
                                        <p:tav tm="0">
                                          <p:val>
                                            <p:strVal val="0"/>
                                          </p:val>
                                        </p:tav>
                                        <p:tav tm="100000">
                                          <p:val>
                                            <p:strVal val="#ppt_w"/>
                                          </p:val>
                                        </p:tav>
                                      </p:tavLst>
                                    </p:anim>
                                    <p:anim calcmode="lin" valueType="num">
                                      <p:cBhvr additive="base">
                                        <p:cTn id="18" dur="500"/>
                                        <p:tgtEl>
                                          <p:spTgt spid="35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0"/>
          <p:cNvSpPr/>
          <p:nvPr/>
        </p:nvSpPr>
        <p:spPr>
          <a:xfrm>
            <a:off x="72725" y="0"/>
            <a:ext cx="11938800" cy="67293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chemeClr val="dk1"/>
              </a:buClr>
              <a:buSzPts val="1100"/>
              <a:buFont typeface="Arial"/>
              <a:buNone/>
            </a:pPr>
            <a:r>
              <a:rPr lang="en-US" sz="1300" u="sng">
                <a:solidFill>
                  <a:schemeClr val="lt1"/>
                </a:solidFill>
                <a:latin typeface="Montserrat"/>
                <a:ea typeface="Montserrat"/>
                <a:cs typeface="Montserrat"/>
                <a:sym typeface="Montserrat"/>
              </a:rPr>
              <a:t>Disclaimer: Important Information Before Using Our Website</a:t>
            </a:r>
            <a:endParaRPr sz="1300" u="sng">
              <a:solidFill>
                <a:schemeClr val="lt1"/>
              </a:solidFill>
              <a:latin typeface="Montserrat"/>
              <a:ea typeface="Montserrat"/>
              <a:cs typeface="Montserrat"/>
              <a:sym typeface="Montserrat"/>
            </a:endParaRPr>
          </a:p>
          <a:p>
            <a:pPr marL="0" marR="0" lvl="0" indent="0" algn="l" rtl="0">
              <a:lnSpc>
                <a:spcPct val="120000"/>
              </a:lnSpc>
              <a:spcBef>
                <a:spcPts val="0"/>
              </a:spcBef>
              <a:spcAft>
                <a:spcPts val="0"/>
              </a:spcAft>
              <a:buClr>
                <a:schemeClr val="dk1"/>
              </a:buClr>
              <a:buSzPts val="1100"/>
              <a:buFont typeface="Arial"/>
              <a:buNone/>
            </a:pPr>
            <a:r>
              <a:rPr lang="en-US" sz="1300">
                <a:solidFill>
                  <a:schemeClr val="lt1"/>
                </a:solidFill>
                <a:latin typeface="Montserrat"/>
                <a:ea typeface="Montserrat"/>
                <a:cs typeface="Montserrat"/>
                <a:sym typeface="Montserrat"/>
              </a:rPr>
              <a:t>Thank you for visiting our website for stock price predictions based on news. Before you continue to use our services, we want to ensure that you fully understand the nature of our platform and the associated risks. Please carefully read and consider the following disclaimer:</a:t>
            </a:r>
            <a:endParaRPr sz="1300">
              <a:solidFill>
                <a:schemeClr val="lt1"/>
              </a:solidFill>
              <a:latin typeface="Montserrat"/>
              <a:ea typeface="Montserrat"/>
              <a:cs typeface="Montserrat"/>
              <a:sym typeface="Montserrat"/>
            </a:endParaRPr>
          </a:p>
          <a:p>
            <a:pPr marL="0" marR="0" lvl="0" indent="0" algn="l" rtl="0">
              <a:lnSpc>
                <a:spcPct val="120000"/>
              </a:lnSpc>
              <a:spcBef>
                <a:spcPts val="0"/>
              </a:spcBef>
              <a:spcAft>
                <a:spcPts val="0"/>
              </a:spcAft>
              <a:buClr>
                <a:schemeClr val="dk1"/>
              </a:buClr>
              <a:buSzPts val="1100"/>
              <a:buFont typeface="Arial"/>
              <a:buNone/>
            </a:pPr>
            <a:r>
              <a:rPr lang="en-US" sz="1300">
                <a:solidFill>
                  <a:schemeClr val="lt1"/>
                </a:solidFill>
                <a:latin typeface="Montserrat"/>
                <a:ea typeface="Montserrat"/>
                <a:cs typeface="Montserrat"/>
                <a:sym typeface="Montserrat"/>
              </a:rPr>
              <a:t>Information Accuracy: Our website utilizes advanced algorithms to analyze news data and predict potential stock price movements. However, these predictions are not infallible and are based on historical data and trends. Always remember that the stock market is inherently volatile and subject to sudden changes. Our predictions should not be considered as financial advice or absolute guarantees.</a:t>
            </a:r>
            <a:endParaRPr sz="1300">
              <a:solidFill>
                <a:schemeClr val="lt1"/>
              </a:solidFill>
              <a:latin typeface="Montserrat"/>
              <a:ea typeface="Montserrat"/>
              <a:cs typeface="Montserrat"/>
              <a:sym typeface="Montserrat"/>
            </a:endParaRPr>
          </a:p>
          <a:p>
            <a:pPr marL="0" marR="0" lvl="0" indent="0" algn="l" rtl="0">
              <a:lnSpc>
                <a:spcPct val="120000"/>
              </a:lnSpc>
              <a:spcBef>
                <a:spcPts val="0"/>
              </a:spcBef>
              <a:spcAft>
                <a:spcPts val="0"/>
              </a:spcAft>
              <a:buClr>
                <a:schemeClr val="dk1"/>
              </a:buClr>
              <a:buSzPts val="1100"/>
              <a:buFont typeface="Arial"/>
              <a:buNone/>
            </a:pPr>
            <a:r>
              <a:rPr lang="en-US" sz="1300">
                <a:solidFill>
                  <a:schemeClr val="lt1"/>
                </a:solidFill>
                <a:latin typeface="Montserrat"/>
                <a:ea typeface="Montserrat"/>
                <a:cs typeface="Montserrat"/>
                <a:sym typeface="Montserrat"/>
              </a:rPr>
              <a:t>No Financial Advice: We are not financial advisors, and the information provided by our website should not be interpreted as personalized financial advice. You should consult with a qualified financial professional before making any investment decisions.</a:t>
            </a:r>
            <a:endParaRPr sz="1300">
              <a:solidFill>
                <a:schemeClr val="lt1"/>
              </a:solidFill>
              <a:latin typeface="Montserrat"/>
              <a:ea typeface="Montserrat"/>
              <a:cs typeface="Montserrat"/>
              <a:sym typeface="Montserrat"/>
            </a:endParaRPr>
          </a:p>
          <a:p>
            <a:pPr marL="0" marR="0" lvl="0" indent="0" algn="l" rtl="0">
              <a:lnSpc>
                <a:spcPct val="120000"/>
              </a:lnSpc>
              <a:spcBef>
                <a:spcPts val="0"/>
              </a:spcBef>
              <a:spcAft>
                <a:spcPts val="0"/>
              </a:spcAft>
              <a:buClr>
                <a:schemeClr val="dk1"/>
              </a:buClr>
              <a:buSzPts val="1100"/>
              <a:buFont typeface="Arial"/>
              <a:buNone/>
            </a:pPr>
            <a:r>
              <a:rPr lang="en-US" sz="1300">
                <a:solidFill>
                  <a:schemeClr val="lt1"/>
                </a:solidFill>
                <a:latin typeface="Montserrat"/>
                <a:ea typeface="Montserrat"/>
                <a:cs typeface="Montserrat"/>
                <a:sym typeface="Montserrat"/>
              </a:rPr>
              <a:t>Risk of Loss: All investments in the stock market involve a degree of risk. You may lose some or all of your invested capital. Our website does not assume responsibility for any losses incurred as a result of using our service.</a:t>
            </a:r>
            <a:endParaRPr sz="1300">
              <a:solidFill>
                <a:schemeClr val="lt1"/>
              </a:solidFill>
              <a:latin typeface="Montserrat"/>
              <a:ea typeface="Montserrat"/>
              <a:cs typeface="Montserrat"/>
              <a:sym typeface="Montserrat"/>
            </a:endParaRPr>
          </a:p>
          <a:p>
            <a:pPr marL="0" marR="0" lvl="0" indent="0" algn="l" rtl="0">
              <a:lnSpc>
                <a:spcPct val="120000"/>
              </a:lnSpc>
              <a:spcBef>
                <a:spcPts val="0"/>
              </a:spcBef>
              <a:spcAft>
                <a:spcPts val="0"/>
              </a:spcAft>
              <a:buClr>
                <a:schemeClr val="dk1"/>
              </a:buClr>
              <a:buSzPts val="1100"/>
              <a:buFont typeface="Arial"/>
              <a:buNone/>
            </a:pPr>
            <a:r>
              <a:rPr lang="en-US" sz="1300">
                <a:solidFill>
                  <a:schemeClr val="lt1"/>
                </a:solidFill>
                <a:latin typeface="Montserrat"/>
                <a:ea typeface="Montserrat"/>
                <a:cs typeface="Montserrat"/>
                <a:sym typeface="Montserrat"/>
              </a:rPr>
              <a:t>News Sources: Our website relies on publicly available news sources for data analysis. The accuracy and timeliness of this news data are beyond our control. We cannot guarantee the completeness or accuracy of the information used in our predictions.</a:t>
            </a:r>
            <a:endParaRPr sz="1300">
              <a:solidFill>
                <a:schemeClr val="lt1"/>
              </a:solidFill>
              <a:latin typeface="Montserrat"/>
              <a:ea typeface="Montserrat"/>
              <a:cs typeface="Montserrat"/>
              <a:sym typeface="Montserrat"/>
            </a:endParaRPr>
          </a:p>
          <a:p>
            <a:pPr marL="0" marR="0" lvl="0" indent="0" algn="l" rtl="0">
              <a:lnSpc>
                <a:spcPct val="120000"/>
              </a:lnSpc>
              <a:spcBef>
                <a:spcPts val="0"/>
              </a:spcBef>
              <a:spcAft>
                <a:spcPts val="0"/>
              </a:spcAft>
              <a:buClr>
                <a:schemeClr val="dk1"/>
              </a:buClr>
              <a:buSzPts val="1100"/>
              <a:buFont typeface="Arial"/>
              <a:buNone/>
            </a:pPr>
            <a:r>
              <a:rPr lang="en-US" sz="1300">
                <a:solidFill>
                  <a:schemeClr val="lt1"/>
                </a:solidFill>
                <a:latin typeface="Montserrat"/>
                <a:ea typeface="Montserrat"/>
                <a:cs typeface="Montserrat"/>
                <a:sym typeface="Montserrat"/>
              </a:rPr>
              <a:t>Market Volatility: Stock prices can be influenced by a wide range of factors, including global events, economic conditions, and investor sentiment. These factors can change rapidly, making it difficult to predict stock price movements with certainty.</a:t>
            </a:r>
            <a:endParaRPr sz="1300">
              <a:solidFill>
                <a:schemeClr val="lt1"/>
              </a:solidFill>
              <a:latin typeface="Montserrat"/>
              <a:ea typeface="Montserrat"/>
              <a:cs typeface="Montserrat"/>
              <a:sym typeface="Montserrat"/>
            </a:endParaRPr>
          </a:p>
          <a:p>
            <a:pPr marL="0" marR="0" lvl="0" indent="0" algn="l" rtl="0">
              <a:lnSpc>
                <a:spcPct val="120000"/>
              </a:lnSpc>
              <a:spcBef>
                <a:spcPts val="0"/>
              </a:spcBef>
              <a:spcAft>
                <a:spcPts val="0"/>
              </a:spcAft>
              <a:buClr>
                <a:schemeClr val="dk1"/>
              </a:buClr>
              <a:buSzPts val="1100"/>
              <a:buFont typeface="Arial"/>
              <a:buNone/>
            </a:pPr>
            <a:r>
              <a:rPr lang="en-US" sz="1300">
                <a:solidFill>
                  <a:schemeClr val="lt1"/>
                </a:solidFill>
                <a:latin typeface="Montserrat"/>
                <a:ea typeface="Montserrat"/>
                <a:cs typeface="Montserrat"/>
                <a:sym typeface="Montserrat"/>
              </a:rPr>
              <a:t>Legal Considerations: It's important to comply with all relevant laws and regulations when making investment decisions. Always adhere to the legal and regulatory requirements in your jurisdiction.</a:t>
            </a:r>
            <a:endParaRPr sz="1300">
              <a:solidFill>
                <a:schemeClr val="lt1"/>
              </a:solidFill>
              <a:latin typeface="Montserrat"/>
              <a:ea typeface="Montserrat"/>
              <a:cs typeface="Montserrat"/>
              <a:sym typeface="Montserrat"/>
            </a:endParaRPr>
          </a:p>
          <a:p>
            <a:pPr marL="0" marR="0" lvl="0" indent="0" algn="l" rtl="0">
              <a:lnSpc>
                <a:spcPct val="120000"/>
              </a:lnSpc>
              <a:spcBef>
                <a:spcPts val="0"/>
              </a:spcBef>
              <a:spcAft>
                <a:spcPts val="0"/>
              </a:spcAft>
              <a:buClr>
                <a:schemeClr val="dk1"/>
              </a:buClr>
              <a:buSzPts val="1100"/>
              <a:buFont typeface="Arial"/>
              <a:buNone/>
            </a:pPr>
            <a:r>
              <a:rPr lang="en-US" sz="1300">
                <a:solidFill>
                  <a:schemeClr val="lt1"/>
                </a:solidFill>
                <a:latin typeface="Montserrat"/>
                <a:ea typeface="Montserrat"/>
                <a:cs typeface="Montserrat"/>
                <a:sym typeface="Montserrat"/>
              </a:rPr>
              <a:t>User Responsibility: By using our website, you acknowledge that you are solely responsible for your investment decisions and any consequences that may result from them. You should perform your own research and exercise caution when making investment choices.</a:t>
            </a:r>
            <a:endParaRPr sz="1300">
              <a:solidFill>
                <a:schemeClr val="lt1"/>
              </a:solidFill>
              <a:latin typeface="Montserrat"/>
              <a:ea typeface="Montserrat"/>
              <a:cs typeface="Montserrat"/>
              <a:sym typeface="Montserrat"/>
            </a:endParaRPr>
          </a:p>
          <a:p>
            <a:pPr marL="0" marR="0" lvl="0" indent="0" algn="l" rtl="0">
              <a:lnSpc>
                <a:spcPct val="120000"/>
              </a:lnSpc>
              <a:spcBef>
                <a:spcPts val="0"/>
              </a:spcBef>
              <a:spcAft>
                <a:spcPts val="0"/>
              </a:spcAft>
              <a:buClr>
                <a:schemeClr val="dk1"/>
              </a:buClr>
              <a:buSzPts val="1100"/>
              <a:buFont typeface="Arial"/>
              <a:buNone/>
            </a:pPr>
            <a:r>
              <a:rPr lang="en-US" sz="1300">
                <a:solidFill>
                  <a:schemeClr val="lt1"/>
                </a:solidFill>
                <a:latin typeface="Montserrat"/>
                <a:ea typeface="Montserrat"/>
                <a:cs typeface="Montserrat"/>
                <a:sym typeface="Montserrat"/>
              </a:rPr>
              <a:t>No Guarantees: Our website does not provide any guarantees or warranties regarding the accuracy or reliability of its predictions. Stock markets are influenced by a multitude of factors, and our website cannot account for all variables.</a:t>
            </a:r>
            <a:endParaRPr sz="1300">
              <a:solidFill>
                <a:schemeClr val="lt1"/>
              </a:solidFill>
              <a:latin typeface="Montserrat"/>
              <a:ea typeface="Montserrat"/>
              <a:cs typeface="Montserrat"/>
              <a:sym typeface="Montserrat"/>
            </a:endParaRPr>
          </a:p>
          <a:p>
            <a:pPr marL="0" marR="0" lvl="0" indent="0" algn="l" rtl="0">
              <a:lnSpc>
                <a:spcPct val="120000"/>
              </a:lnSpc>
              <a:spcBef>
                <a:spcPts val="0"/>
              </a:spcBef>
              <a:spcAft>
                <a:spcPts val="0"/>
              </a:spcAft>
              <a:buClr>
                <a:schemeClr val="dk1"/>
              </a:buClr>
              <a:buSzPts val="1100"/>
              <a:buFont typeface="Arial"/>
              <a:buNone/>
            </a:pPr>
            <a:r>
              <a:rPr lang="en-US" sz="1300">
                <a:solidFill>
                  <a:schemeClr val="lt1"/>
                </a:solidFill>
                <a:latin typeface="Montserrat"/>
                <a:ea typeface="Montserrat"/>
                <a:cs typeface="Montserrat"/>
                <a:sym typeface="Montserrat"/>
              </a:rPr>
              <a:t>User Agreement: Your use of our website is subject to our terms of service, which outline the terms and conditions governing your access and usage. Please read our terms of service carefully before using the website.</a:t>
            </a:r>
            <a:endParaRPr sz="1300">
              <a:solidFill>
                <a:schemeClr val="lt1"/>
              </a:solidFill>
              <a:latin typeface="Montserrat"/>
              <a:ea typeface="Montserrat"/>
              <a:cs typeface="Montserrat"/>
              <a:sym typeface="Montserrat"/>
            </a:endParaRPr>
          </a:p>
          <a:p>
            <a:pPr marL="0" marR="0" lvl="0" indent="0" algn="l" rtl="0">
              <a:lnSpc>
                <a:spcPct val="120000"/>
              </a:lnSpc>
              <a:spcBef>
                <a:spcPts val="0"/>
              </a:spcBef>
              <a:spcAft>
                <a:spcPts val="0"/>
              </a:spcAft>
              <a:buClr>
                <a:schemeClr val="dk1"/>
              </a:buClr>
              <a:buSzPts val="1100"/>
              <a:buFont typeface="Arial"/>
              <a:buNone/>
            </a:pPr>
            <a:r>
              <a:rPr lang="en-US" sz="1300">
                <a:solidFill>
                  <a:schemeClr val="lt1"/>
                </a:solidFill>
                <a:latin typeface="Montserrat"/>
                <a:ea typeface="Montserrat"/>
                <a:cs typeface="Montserrat"/>
                <a:sym typeface="Montserrat"/>
              </a:rPr>
              <a:t>Feedback and Improvements: We welcome user feedback and continuously strive to improve our website's performance and accuracy. If you encounter any issues or have suggestions for improvement, please contact our support team.</a:t>
            </a:r>
            <a:endParaRPr sz="1300">
              <a:solidFill>
                <a:schemeClr val="lt1"/>
              </a:solidFill>
              <a:latin typeface="Montserrat"/>
              <a:ea typeface="Montserrat"/>
              <a:cs typeface="Montserrat"/>
              <a:sym typeface="Montserrat"/>
            </a:endParaRPr>
          </a:p>
          <a:p>
            <a:pPr marL="0" marR="0" lvl="0" indent="0" algn="l" rtl="0">
              <a:lnSpc>
                <a:spcPct val="120000"/>
              </a:lnSpc>
              <a:spcBef>
                <a:spcPts val="0"/>
              </a:spcBef>
              <a:spcAft>
                <a:spcPts val="0"/>
              </a:spcAft>
              <a:buClr>
                <a:schemeClr val="dk1"/>
              </a:buClr>
              <a:buSzPts val="1100"/>
              <a:buFont typeface="Arial"/>
              <a:buNone/>
            </a:pPr>
            <a:r>
              <a:rPr lang="en-US" sz="1300">
                <a:solidFill>
                  <a:schemeClr val="lt1"/>
                </a:solidFill>
                <a:latin typeface="Montserrat"/>
                <a:ea typeface="Montserrat"/>
                <a:cs typeface="Montserrat"/>
                <a:sym typeface="Montserrat"/>
              </a:rPr>
              <a:t>By using our website, you acknowledge that you have read and understood this disclaimer and agree to abide by its terms. Remember that all investments carry inherent risks, and past performance is not indicative of future results. Use our website as a tool for information and analysis, but always exercise due diligence and seek professional advice when making investment decisions.</a:t>
            </a:r>
            <a:endParaRPr sz="1300">
              <a:solidFill>
                <a:schemeClr val="lt1"/>
              </a:solidFill>
              <a:latin typeface="Montserrat"/>
              <a:ea typeface="Montserrat"/>
              <a:cs typeface="Montserrat"/>
              <a:sym typeface="Montserrat"/>
            </a:endParaRPr>
          </a:p>
          <a:p>
            <a:pPr marL="0" marR="0" lvl="0" indent="0" algn="l" rtl="0">
              <a:lnSpc>
                <a:spcPct val="120000"/>
              </a:lnSpc>
              <a:spcBef>
                <a:spcPts val="0"/>
              </a:spcBef>
              <a:spcAft>
                <a:spcPts val="0"/>
              </a:spcAft>
              <a:buClr>
                <a:schemeClr val="dk1"/>
              </a:buClr>
              <a:buSzPts val="1100"/>
              <a:buFont typeface="Arial"/>
              <a:buNone/>
            </a:pPr>
            <a:endParaRPr sz="1200">
              <a:solidFill>
                <a:schemeClr val="lt1"/>
              </a:solidFill>
              <a:latin typeface="Montserrat"/>
              <a:ea typeface="Montserrat"/>
              <a:cs typeface="Montserrat"/>
              <a:sym typeface="Montserrat"/>
            </a:endParaRPr>
          </a:p>
          <a:p>
            <a:pPr marL="0" marR="0" lvl="0" indent="0" algn="l" rtl="0">
              <a:lnSpc>
                <a:spcPct val="120000"/>
              </a:lnSpc>
              <a:spcBef>
                <a:spcPts val="0"/>
              </a:spcBef>
              <a:spcAft>
                <a:spcPts val="0"/>
              </a:spcAft>
              <a:buNone/>
            </a:pPr>
            <a:endParaRPr sz="1200">
              <a:solidFill>
                <a:schemeClr val="lt1"/>
              </a:solidFill>
              <a:latin typeface="Montserrat"/>
              <a:ea typeface="Montserrat"/>
              <a:cs typeface="Montserrat"/>
              <a:sym typeface="Montserrat"/>
            </a:endParaRPr>
          </a:p>
        </p:txBody>
      </p:sp>
      <p:pic>
        <p:nvPicPr>
          <p:cNvPr id="366" name="Google Shape;366;p40"/>
          <p:cNvPicPr preferRelativeResize="0"/>
          <p:nvPr/>
        </p:nvPicPr>
        <p:blipFill>
          <a:blip r:embed="rId3">
            <a:alphaModFix amt="21000"/>
          </a:blip>
          <a:stretch>
            <a:fillRect/>
          </a:stretch>
        </p:blipFill>
        <p:spPr>
          <a:xfrm>
            <a:off x="6096000" y="0"/>
            <a:ext cx="6000749" cy="68579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Google Shape;121;p18"/>
          <p:cNvPicPr preferRelativeResize="0"/>
          <p:nvPr/>
        </p:nvPicPr>
        <p:blipFill rotWithShape="1">
          <a:blip r:embed="rId3">
            <a:alphaModFix/>
          </a:blip>
          <a:srcRect/>
          <a:stretch/>
        </p:blipFill>
        <p:spPr>
          <a:xfrm>
            <a:off x="417385" y="126483"/>
            <a:ext cx="6237207" cy="6533888"/>
          </a:xfrm>
          <a:prstGeom prst="rect">
            <a:avLst/>
          </a:prstGeom>
          <a:noFill/>
          <a:ln>
            <a:noFill/>
          </a:ln>
        </p:spPr>
      </p:pic>
      <p:sp>
        <p:nvSpPr>
          <p:cNvPr id="122" name="Google Shape;122;p18"/>
          <p:cNvSpPr/>
          <p:nvPr/>
        </p:nvSpPr>
        <p:spPr>
          <a:xfrm rot="1069133">
            <a:off x="1683262" y="641186"/>
            <a:ext cx="5053742" cy="5505782"/>
          </a:xfrm>
          <a:custGeom>
            <a:avLst/>
            <a:gdLst/>
            <a:ahLst/>
            <a:cxnLst/>
            <a:rect l="l" t="t" r="r" b="b"/>
            <a:pathLst>
              <a:path w="3436648" h="3744044" extrusionOk="0">
                <a:moveTo>
                  <a:pt x="1564626" y="0"/>
                </a:moveTo>
                <a:cubicBezTo>
                  <a:pt x="2598515" y="0"/>
                  <a:pt x="3436648" y="838133"/>
                  <a:pt x="3436648" y="1872022"/>
                </a:cubicBezTo>
                <a:cubicBezTo>
                  <a:pt x="3436648" y="2905911"/>
                  <a:pt x="2598515" y="3744044"/>
                  <a:pt x="1564626" y="3744044"/>
                </a:cubicBezTo>
                <a:cubicBezTo>
                  <a:pt x="1382192" y="3744044"/>
                  <a:pt x="1205852" y="3717948"/>
                  <a:pt x="1039512" y="3667999"/>
                </a:cubicBezTo>
                <a:cubicBezTo>
                  <a:pt x="1150762" y="3690559"/>
                  <a:pt x="1265885" y="3702108"/>
                  <a:pt x="1383706" y="3702108"/>
                </a:cubicBezTo>
                <a:cubicBezTo>
                  <a:pt x="2358045" y="3702108"/>
                  <a:pt x="3147902" y="2912251"/>
                  <a:pt x="3147902" y="1937912"/>
                </a:cubicBezTo>
                <a:cubicBezTo>
                  <a:pt x="3147902" y="963573"/>
                  <a:pt x="2358045" y="173716"/>
                  <a:pt x="1383706" y="173716"/>
                </a:cubicBezTo>
                <a:cubicBezTo>
                  <a:pt x="822226" y="173716"/>
                  <a:pt x="322009" y="436016"/>
                  <a:pt x="0" y="845630"/>
                </a:cubicBezTo>
                <a:cubicBezTo>
                  <a:pt x="333766" y="336060"/>
                  <a:pt x="909951" y="0"/>
                  <a:pt x="1564626" y="0"/>
                </a:cubicBezTo>
                <a:close/>
              </a:path>
            </a:pathLst>
          </a:custGeom>
          <a:solidFill>
            <a:srgbClr val="0676E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Montserrat"/>
              <a:ea typeface="Montserrat"/>
              <a:cs typeface="Montserrat"/>
              <a:sym typeface="Montserrat"/>
            </a:endParaRPr>
          </a:p>
        </p:txBody>
      </p:sp>
      <p:sp>
        <p:nvSpPr>
          <p:cNvPr id="123" name="Google Shape;123;p18"/>
          <p:cNvSpPr/>
          <p:nvPr/>
        </p:nvSpPr>
        <p:spPr>
          <a:xfrm>
            <a:off x="6654600" y="3221984"/>
            <a:ext cx="4109225" cy="685253"/>
          </a:xfrm>
          <a:custGeom>
            <a:avLst/>
            <a:gdLst/>
            <a:ahLst/>
            <a:cxnLst/>
            <a:rect l="l" t="t" r="r" b="b"/>
            <a:pathLst>
              <a:path w="2026745" h="406076" extrusionOk="0">
                <a:moveTo>
                  <a:pt x="184972" y="0"/>
                </a:moveTo>
                <a:lnTo>
                  <a:pt x="1841773" y="0"/>
                </a:lnTo>
                <a:cubicBezTo>
                  <a:pt x="1943930" y="0"/>
                  <a:pt x="2026745" y="82815"/>
                  <a:pt x="2026745" y="184972"/>
                </a:cubicBezTo>
                <a:lnTo>
                  <a:pt x="2026745" y="221104"/>
                </a:lnTo>
                <a:cubicBezTo>
                  <a:pt x="2026745" y="323261"/>
                  <a:pt x="1943930" y="406076"/>
                  <a:pt x="1841773" y="406076"/>
                </a:cubicBezTo>
                <a:lnTo>
                  <a:pt x="184972" y="406076"/>
                </a:lnTo>
                <a:cubicBezTo>
                  <a:pt x="82815" y="406076"/>
                  <a:pt x="0" y="323261"/>
                  <a:pt x="0" y="221104"/>
                </a:cubicBezTo>
                <a:lnTo>
                  <a:pt x="0" y="184972"/>
                </a:lnTo>
                <a:cubicBezTo>
                  <a:pt x="0" y="82815"/>
                  <a:pt x="82815" y="0"/>
                  <a:pt x="184972" y="0"/>
                </a:cubicBezTo>
                <a:close/>
              </a:path>
            </a:pathLst>
          </a:custGeom>
          <a:solidFill>
            <a:srgbClr val="FFFFFF"/>
          </a:solidFill>
          <a:ln w="41275" cap="flat" cmpd="sng">
            <a:solidFill>
              <a:srgbClr val="5CF0F7"/>
            </a:solidFill>
            <a:prstDash val="solid"/>
            <a:miter lim="800000"/>
            <a:headEnd type="none" w="sm" len="sm"/>
            <a:tailEnd type="none" w="sm" len="sm"/>
          </a:ln>
        </p:spPr>
        <p:txBody>
          <a:bodyPr spcFirstLastPara="1" wrap="square" lIns="288000" tIns="45700" rIns="91425" bIns="45700" anchor="ctr" anchorCtr="0">
            <a:noAutofit/>
          </a:bodyPr>
          <a:lstStyle/>
          <a:p>
            <a:pPr marL="0" marR="0" lvl="0" indent="0" algn="ctr" rtl="0">
              <a:spcBef>
                <a:spcPts val="0"/>
              </a:spcBef>
              <a:spcAft>
                <a:spcPts val="0"/>
              </a:spcAft>
              <a:buNone/>
            </a:pPr>
            <a:r>
              <a:rPr lang="en-US" sz="2400" b="1">
                <a:solidFill>
                  <a:srgbClr val="073763"/>
                </a:solidFill>
                <a:latin typeface="Montserrat"/>
                <a:ea typeface="Montserrat"/>
                <a:cs typeface="Montserrat"/>
                <a:sym typeface="Montserrat"/>
              </a:rPr>
              <a:t>Future Additions</a:t>
            </a:r>
            <a:endParaRPr sz="2400" b="1">
              <a:solidFill>
                <a:srgbClr val="073763"/>
              </a:solidFill>
              <a:latin typeface="Montserrat"/>
              <a:ea typeface="Montserrat"/>
              <a:cs typeface="Montserrat"/>
              <a:sym typeface="Montserrat"/>
            </a:endParaRPr>
          </a:p>
        </p:txBody>
      </p:sp>
      <p:sp>
        <p:nvSpPr>
          <p:cNvPr id="124" name="Google Shape;124;p18"/>
          <p:cNvSpPr/>
          <p:nvPr/>
        </p:nvSpPr>
        <p:spPr>
          <a:xfrm>
            <a:off x="6408439" y="3101423"/>
            <a:ext cx="923700" cy="926400"/>
          </a:xfrm>
          <a:prstGeom prst="ellipse">
            <a:avLst/>
          </a:prstGeom>
          <a:solidFill>
            <a:srgbClr val="0B5394"/>
          </a:solidFill>
          <a:ln w="444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rgbClr val="FFFFFF"/>
                </a:solidFill>
                <a:latin typeface="Montserrat"/>
                <a:ea typeface="Montserrat"/>
                <a:cs typeface="Montserrat"/>
                <a:sym typeface="Montserrat"/>
              </a:rPr>
              <a:t>7</a:t>
            </a:r>
            <a:endParaRPr sz="2800">
              <a:solidFill>
                <a:srgbClr val="FFFFFF"/>
              </a:solidFill>
              <a:latin typeface="Montserrat"/>
              <a:ea typeface="Montserrat"/>
              <a:cs typeface="Montserrat"/>
              <a:sym typeface="Montserrat"/>
            </a:endParaRPr>
          </a:p>
        </p:txBody>
      </p:sp>
      <p:sp>
        <p:nvSpPr>
          <p:cNvPr id="125" name="Google Shape;125;p18"/>
          <p:cNvSpPr/>
          <p:nvPr/>
        </p:nvSpPr>
        <p:spPr>
          <a:xfrm>
            <a:off x="6096002" y="4630640"/>
            <a:ext cx="4109225" cy="685253"/>
          </a:xfrm>
          <a:custGeom>
            <a:avLst/>
            <a:gdLst/>
            <a:ahLst/>
            <a:cxnLst/>
            <a:rect l="l" t="t" r="r" b="b"/>
            <a:pathLst>
              <a:path w="2026745" h="406076" extrusionOk="0">
                <a:moveTo>
                  <a:pt x="184972" y="0"/>
                </a:moveTo>
                <a:lnTo>
                  <a:pt x="1841773" y="0"/>
                </a:lnTo>
                <a:cubicBezTo>
                  <a:pt x="1943930" y="0"/>
                  <a:pt x="2026745" y="82815"/>
                  <a:pt x="2026745" y="184972"/>
                </a:cubicBezTo>
                <a:lnTo>
                  <a:pt x="2026745" y="221104"/>
                </a:lnTo>
                <a:cubicBezTo>
                  <a:pt x="2026745" y="323261"/>
                  <a:pt x="1943930" y="406076"/>
                  <a:pt x="1841773" y="406076"/>
                </a:cubicBezTo>
                <a:lnTo>
                  <a:pt x="184972" y="406076"/>
                </a:lnTo>
                <a:cubicBezTo>
                  <a:pt x="82815" y="406076"/>
                  <a:pt x="0" y="323261"/>
                  <a:pt x="0" y="221104"/>
                </a:cubicBezTo>
                <a:lnTo>
                  <a:pt x="0" y="184972"/>
                </a:lnTo>
                <a:cubicBezTo>
                  <a:pt x="0" y="82815"/>
                  <a:pt x="82815" y="0"/>
                  <a:pt x="184972" y="0"/>
                </a:cubicBezTo>
                <a:close/>
              </a:path>
            </a:pathLst>
          </a:custGeom>
          <a:solidFill>
            <a:srgbClr val="FFFFFF"/>
          </a:solidFill>
          <a:ln w="41275" cap="flat" cmpd="sng">
            <a:solidFill>
              <a:srgbClr val="5CF0F7"/>
            </a:solidFill>
            <a:prstDash val="solid"/>
            <a:miter lim="800000"/>
            <a:headEnd type="none" w="sm" len="sm"/>
            <a:tailEnd type="none" w="sm" len="sm"/>
          </a:ln>
        </p:spPr>
        <p:txBody>
          <a:bodyPr spcFirstLastPara="1" wrap="square" lIns="288000" tIns="45700" rIns="91425" bIns="45700" anchor="ctr" anchorCtr="0">
            <a:noAutofit/>
          </a:bodyPr>
          <a:lstStyle/>
          <a:p>
            <a:pPr marL="0" marR="0" lvl="0" indent="0" algn="ctr" rtl="0">
              <a:spcBef>
                <a:spcPts val="0"/>
              </a:spcBef>
              <a:spcAft>
                <a:spcPts val="0"/>
              </a:spcAft>
              <a:buNone/>
            </a:pPr>
            <a:r>
              <a:rPr lang="en-US" sz="2400" b="1">
                <a:solidFill>
                  <a:srgbClr val="073763"/>
                </a:solidFill>
                <a:latin typeface="Montserrat"/>
                <a:ea typeface="Montserrat"/>
                <a:cs typeface="Montserrat"/>
                <a:sym typeface="Montserrat"/>
              </a:rPr>
              <a:t>Disclaimer</a:t>
            </a:r>
            <a:endParaRPr sz="2400" b="1">
              <a:solidFill>
                <a:srgbClr val="073763"/>
              </a:solidFill>
              <a:latin typeface="Montserrat"/>
              <a:ea typeface="Montserrat"/>
              <a:cs typeface="Montserrat"/>
              <a:sym typeface="Montserrat"/>
            </a:endParaRPr>
          </a:p>
        </p:txBody>
      </p:sp>
      <p:sp>
        <p:nvSpPr>
          <p:cNvPr id="126" name="Google Shape;126;p18"/>
          <p:cNvSpPr/>
          <p:nvPr/>
        </p:nvSpPr>
        <p:spPr>
          <a:xfrm>
            <a:off x="5972228" y="4510079"/>
            <a:ext cx="923700" cy="926400"/>
          </a:xfrm>
          <a:prstGeom prst="ellipse">
            <a:avLst/>
          </a:prstGeom>
          <a:solidFill>
            <a:srgbClr val="0B5394"/>
          </a:solidFill>
          <a:ln w="444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rgbClr val="FFFFFF"/>
                </a:solidFill>
                <a:latin typeface="Montserrat"/>
                <a:ea typeface="Montserrat"/>
                <a:cs typeface="Montserrat"/>
                <a:sym typeface="Montserrat"/>
              </a:rPr>
              <a:t>8</a:t>
            </a:r>
            <a:endParaRPr sz="2800">
              <a:solidFill>
                <a:srgbClr val="FFFFFF"/>
              </a:solidFill>
              <a:latin typeface="Montserrat"/>
              <a:ea typeface="Montserrat"/>
              <a:cs typeface="Montserrat"/>
              <a:sym typeface="Montserrat"/>
            </a:endParaRPr>
          </a:p>
        </p:txBody>
      </p:sp>
      <p:sp>
        <p:nvSpPr>
          <p:cNvPr id="127" name="Google Shape;127;p18"/>
          <p:cNvSpPr/>
          <p:nvPr/>
        </p:nvSpPr>
        <p:spPr>
          <a:xfrm>
            <a:off x="1660525" y="2937924"/>
            <a:ext cx="3440400" cy="795909"/>
          </a:xfrm>
          <a:custGeom>
            <a:avLst/>
            <a:gdLst/>
            <a:ahLst/>
            <a:cxnLst/>
            <a:rect l="l" t="t" r="r" b="b"/>
            <a:pathLst>
              <a:path w="2026745" h="406076" extrusionOk="0">
                <a:moveTo>
                  <a:pt x="184972" y="0"/>
                </a:moveTo>
                <a:lnTo>
                  <a:pt x="1841773" y="0"/>
                </a:lnTo>
                <a:cubicBezTo>
                  <a:pt x="1943930" y="0"/>
                  <a:pt x="2026745" y="82815"/>
                  <a:pt x="2026745" y="184972"/>
                </a:cubicBezTo>
                <a:lnTo>
                  <a:pt x="2026745" y="221104"/>
                </a:lnTo>
                <a:cubicBezTo>
                  <a:pt x="2026745" y="323261"/>
                  <a:pt x="1943930" y="406076"/>
                  <a:pt x="1841773" y="406076"/>
                </a:cubicBezTo>
                <a:lnTo>
                  <a:pt x="184972" y="406076"/>
                </a:lnTo>
                <a:cubicBezTo>
                  <a:pt x="82815" y="406076"/>
                  <a:pt x="0" y="323261"/>
                  <a:pt x="0" y="221104"/>
                </a:cubicBezTo>
                <a:lnTo>
                  <a:pt x="0" y="184972"/>
                </a:lnTo>
                <a:cubicBezTo>
                  <a:pt x="0" y="82815"/>
                  <a:pt x="82815" y="0"/>
                  <a:pt x="184972" y="0"/>
                </a:cubicBezTo>
                <a:close/>
              </a:path>
            </a:pathLst>
          </a:custGeom>
          <a:solidFill>
            <a:srgbClr val="FFFFFF"/>
          </a:solidFill>
          <a:ln w="41275" cap="flat" cmpd="sng">
            <a:solidFill>
              <a:srgbClr val="5CF0F7"/>
            </a:solidFill>
            <a:prstDash val="solid"/>
            <a:miter lim="800000"/>
            <a:headEnd type="none" w="sm" len="sm"/>
            <a:tailEnd type="none" w="sm" len="sm"/>
          </a:ln>
        </p:spPr>
        <p:txBody>
          <a:bodyPr spcFirstLastPara="1" wrap="square" lIns="288000" tIns="45700" rIns="91425" bIns="45700" anchor="ctr" anchorCtr="0">
            <a:noAutofit/>
          </a:bodyPr>
          <a:lstStyle/>
          <a:p>
            <a:pPr marL="0" marR="0" lvl="0" indent="0" algn="ctr" rtl="0">
              <a:spcBef>
                <a:spcPts val="0"/>
              </a:spcBef>
              <a:spcAft>
                <a:spcPts val="0"/>
              </a:spcAft>
              <a:buNone/>
            </a:pPr>
            <a:r>
              <a:rPr lang="en-US" sz="2400" b="1">
                <a:solidFill>
                  <a:srgbClr val="073763"/>
                </a:solidFill>
                <a:latin typeface="Montserrat"/>
                <a:ea typeface="Montserrat"/>
                <a:cs typeface="Montserrat"/>
                <a:sym typeface="Montserrat"/>
              </a:rPr>
              <a:t>Contents</a:t>
            </a:r>
            <a:endParaRPr sz="2400" b="1">
              <a:solidFill>
                <a:srgbClr val="073763"/>
              </a:solidFill>
              <a:latin typeface="Montserrat"/>
              <a:ea typeface="Montserrat"/>
              <a:cs typeface="Montserrat"/>
              <a:sym typeface="Montserrat"/>
            </a:endParaRPr>
          </a:p>
        </p:txBody>
      </p:sp>
      <p:sp>
        <p:nvSpPr>
          <p:cNvPr id="128" name="Google Shape;128;p18"/>
          <p:cNvSpPr/>
          <p:nvPr/>
        </p:nvSpPr>
        <p:spPr>
          <a:xfrm>
            <a:off x="6096000" y="1813350"/>
            <a:ext cx="4256165" cy="685253"/>
          </a:xfrm>
          <a:custGeom>
            <a:avLst/>
            <a:gdLst/>
            <a:ahLst/>
            <a:cxnLst/>
            <a:rect l="l" t="t" r="r" b="b"/>
            <a:pathLst>
              <a:path w="2026745" h="406076" extrusionOk="0">
                <a:moveTo>
                  <a:pt x="184972" y="0"/>
                </a:moveTo>
                <a:lnTo>
                  <a:pt x="1841773" y="0"/>
                </a:lnTo>
                <a:cubicBezTo>
                  <a:pt x="1943930" y="0"/>
                  <a:pt x="2026745" y="82815"/>
                  <a:pt x="2026745" y="184972"/>
                </a:cubicBezTo>
                <a:lnTo>
                  <a:pt x="2026745" y="221104"/>
                </a:lnTo>
                <a:cubicBezTo>
                  <a:pt x="2026745" y="323261"/>
                  <a:pt x="1943930" y="406076"/>
                  <a:pt x="1841773" y="406076"/>
                </a:cubicBezTo>
                <a:lnTo>
                  <a:pt x="184972" y="406076"/>
                </a:lnTo>
                <a:cubicBezTo>
                  <a:pt x="82815" y="406076"/>
                  <a:pt x="0" y="323261"/>
                  <a:pt x="0" y="221104"/>
                </a:cubicBezTo>
                <a:lnTo>
                  <a:pt x="0" y="184972"/>
                </a:lnTo>
                <a:cubicBezTo>
                  <a:pt x="0" y="82815"/>
                  <a:pt x="82815" y="0"/>
                  <a:pt x="184972" y="0"/>
                </a:cubicBezTo>
                <a:close/>
              </a:path>
            </a:pathLst>
          </a:custGeom>
          <a:solidFill>
            <a:srgbClr val="FFFFFF"/>
          </a:solidFill>
          <a:ln w="41275" cap="flat" cmpd="sng">
            <a:solidFill>
              <a:srgbClr val="5CF0F7"/>
            </a:solidFill>
            <a:prstDash val="solid"/>
            <a:miter lim="800000"/>
            <a:headEnd type="none" w="sm" len="sm"/>
            <a:tailEnd type="none" w="sm" len="sm"/>
          </a:ln>
        </p:spPr>
        <p:txBody>
          <a:bodyPr spcFirstLastPara="1" wrap="square" lIns="288000" tIns="45700" rIns="91425" bIns="45700" anchor="ctr" anchorCtr="0">
            <a:noAutofit/>
          </a:bodyPr>
          <a:lstStyle/>
          <a:p>
            <a:pPr marL="0" marR="0" lvl="0" indent="0" algn="l" rtl="0">
              <a:spcBef>
                <a:spcPts val="0"/>
              </a:spcBef>
              <a:spcAft>
                <a:spcPts val="0"/>
              </a:spcAft>
              <a:buNone/>
            </a:pPr>
            <a:r>
              <a:rPr lang="en-US" sz="2400" b="1">
                <a:solidFill>
                  <a:srgbClr val="073763"/>
                </a:solidFill>
                <a:latin typeface="Montserrat"/>
                <a:ea typeface="Montserrat"/>
                <a:cs typeface="Montserrat"/>
                <a:sym typeface="Montserrat"/>
              </a:rPr>
              <a:t>                 Benefits</a:t>
            </a:r>
            <a:endParaRPr sz="2400" b="1">
              <a:solidFill>
                <a:srgbClr val="073763"/>
              </a:solidFill>
              <a:latin typeface="Montserrat"/>
              <a:ea typeface="Montserrat"/>
              <a:cs typeface="Montserrat"/>
              <a:sym typeface="Montserrat"/>
            </a:endParaRPr>
          </a:p>
        </p:txBody>
      </p:sp>
      <p:sp>
        <p:nvSpPr>
          <p:cNvPr id="129" name="Google Shape;129;p18"/>
          <p:cNvSpPr/>
          <p:nvPr/>
        </p:nvSpPr>
        <p:spPr>
          <a:xfrm>
            <a:off x="5972235" y="1692763"/>
            <a:ext cx="923700" cy="926400"/>
          </a:xfrm>
          <a:prstGeom prst="ellipse">
            <a:avLst/>
          </a:prstGeom>
          <a:solidFill>
            <a:srgbClr val="0B5394"/>
          </a:solidFill>
          <a:ln w="444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rgbClr val="FFFFFF"/>
                </a:solidFill>
                <a:latin typeface="Montserrat"/>
                <a:ea typeface="Montserrat"/>
                <a:cs typeface="Montserrat"/>
                <a:sym typeface="Montserrat"/>
              </a:rPr>
              <a:t>6</a:t>
            </a:r>
            <a:endParaRPr sz="2800">
              <a:solidFill>
                <a:srgbClr val="FFFFFF"/>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121"/>
                                        </p:tgtEl>
                                        <p:attrNameLst>
                                          <p:attrName>r</p:attrName>
                                        </p:attrNameLst>
                                      </p:cBhvr>
                                    </p:animRot>
                                  </p:childTnLst>
                                </p:cTn>
                              </p:par>
                              <p:par>
                                <p:cTn id="7" presetID="10" presetClass="entr" presetSubtype="0" fill="hold" nodeType="withEffect">
                                  <p:stCondLst>
                                    <p:cond delay="0"/>
                                  </p:stCondLst>
                                  <p:childTnLst>
                                    <p:set>
                                      <p:cBhvr>
                                        <p:cTn id="8" dur="1" fill="hold">
                                          <p:stCondLst>
                                            <p:cond delay="0"/>
                                          </p:stCondLst>
                                        </p:cTn>
                                        <p:tgtEl>
                                          <p:spTgt spid="122"/>
                                        </p:tgtEl>
                                        <p:attrNameLst>
                                          <p:attrName>style.visibility</p:attrName>
                                        </p:attrNameLst>
                                      </p:cBhvr>
                                      <p:to>
                                        <p:strVal val="visible"/>
                                      </p:to>
                                    </p:set>
                                    <p:animEffect transition="in" filter="fade">
                                      <p:cBhvr>
                                        <p:cTn id="9" dur="500"/>
                                        <p:tgtEl>
                                          <p:spTgt spid="122"/>
                                        </p:tgtEl>
                                      </p:cBhvr>
                                    </p:animEffect>
                                  </p:childTnLst>
                                </p:cTn>
                              </p:par>
                            </p:childTnLst>
                          </p:cTn>
                        </p:par>
                        <p:par>
                          <p:cTn id="10" fill="hold">
                            <p:stCondLst>
                              <p:cond delay="2000"/>
                            </p:stCondLst>
                            <p:childTnLst>
                              <p:par>
                                <p:cTn id="11" presetID="2" presetClass="entr" presetSubtype="2" fill="hold" nodeType="afterEffect">
                                  <p:stCondLst>
                                    <p:cond delay="0"/>
                                  </p:stCondLst>
                                  <p:childTnLst>
                                    <p:set>
                                      <p:cBhvr>
                                        <p:cTn id="12" dur="1" fill="hold">
                                          <p:stCondLst>
                                            <p:cond delay="0"/>
                                          </p:stCondLst>
                                        </p:cTn>
                                        <p:tgtEl>
                                          <p:spTgt spid="129"/>
                                        </p:tgtEl>
                                        <p:attrNameLst>
                                          <p:attrName>style.visibility</p:attrName>
                                        </p:attrNameLst>
                                      </p:cBhvr>
                                      <p:to>
                                        <p:strVal val="visible"/>
                                      </p:to>
                                    </p:set>
                                    <p:anim calcmode="lin" valueType="num">
                                      <p:cBhvr additive="base">
                                        <p:cTn id="13" dur="1000"/>
                                        <p:tgtEl>
                                          <p:spTgt spid="129"/>
                                        </p:tgtEl>
                                        <p:attrNameLst>
                                          <p:attrName>ppt_x</p:attrName>
                                        </p:attrNameLst>
                                      </p:cBhvr>
                                      <p:tavLst>
                                        <p:tav tm="0">
                                          <p:val>
                                            <p:strVal val="#ppt_x+1"/>
                                          </p:val>
                                        </p:tav>
                                        <p:tav tm="100000">
                                          <p:val>
                                            <p:strVal val="#ppt_x"/>
                                          </p:val>
                                        </p:tav>
                                      </p:tavLst>
                                    </p:anim>
                                  </p:childTnLst>
                                </p:cTn>
                              </p:par>
                            </p:childTnLst>
                          </p:cTn>
                        </p:par>
                        <p:par>
                          <p:cTn id="14" fill="hold">
                            <p:stCondLst>
                              <p:cond delay="3000"/>
                            </p:stCondLst>
                            <p:childTnLst>
                              <p:par>
                                <p:cTn id="15" presetID="2" presetClass="entr" presetSubtype="2" fill="hold" nodeType="afterEffect">
                                  <p:stCondLst>
                                    <p:cond delay="0"/>
                                  </p:stCondLst>
                                  <p:childTnLst>
                                    <p:set>
                                      <p:cBhvr>
                                        <p:cTn id="16" dur="1" fill="hold">
                                          <p:stCondLst>
                                            <p:cond delay="0"/>
                                          </p:stCondLst>
                                        </p:cTn>
                                        <p:tgtEl>
                                          <p:spTgt spid="128"/>
                                        </p:tgtEl>
                                        <p:attrNameLst>
                                          <p:attrName>style.visibility</p:attrName>
                                        </p:attrNameLst>
                                      </p:cBhvr>
                                      <p:to>
                                        <p:strVal val="visible"/>
                                      </p:to>
                                    </p:set>
                                    <p:anim calcmode="lin" valueType="num">
                                      <p:cBhvr additive="base">
                                        <p:cTn id="17" dur="1000"/>
                                        <p:tgtEl>
                                          <p:spTgt spid="128"/>
                                        </p:tgtEl>
                                        <p:attrNameLst>
                                          <p:attrName>ppt_x</p:attrName>
                                        </p:attrNameLst>
                                      </p:cBhvr>
                                      <p:tavLst>
                                        <p:tav tm="0">
                                          <p:val>
                                            <p:strVal val="#ppt_x+1"/>
                                          </p:val>
                                        </p:tav>
                                        <p:tav tm="100000">
                                          <p:val>
                                            <p:strVal val="#ppt_x"/>
                                          </p:val>
                                        </p:tav>
                                      </p:tavLst>
                                    </p:anim>
                                  </p:childTnLst>
                                </p:cTn>
                              </p:par>
                              <p:par>
                                <p:cTn id="18" presetID="2" presetClass="entr" presetSubtype="1" fill="hold" nodeType="withEffect">
                                  <p:stCondLst>
                                    <p:cond delay="1000"/>
                                  </p:stCondLst>
                                  <p:childTnLst>
                                    <p:set>
                                      <p:cBhvr>
                                        <p:cTn id="19" dur="1" fill="hold">
                                          <p:stCondLst>
                                            <p:cond delay="0"/>
                                          </p:stCondLst>
                                        </p:cTn>
                                        <p:tgtEl>
                                          <p:spTgt spid="124"/>
                                        </p:tgtEl>
                                        <p:attrNameLst>
                                          <p:attrName>style.visibility</p:attrName>
                                        </p:attrNameLst>
                                      </p:cBhvr>
                                      <p:to>
                                        <p:strVal val="visible"/>
                                      </p:to>
                                    </p:set>
                                    <p:anim calcmode="lin" valueType="num">
                                      <p:cBhvr additive="base">
                                        <p:cTn id="20" dur="500"/>
                                        <p:tgtEl>
                                          <p:spTgt spid="124"/>
                                        </p:tgtEl>
                                        <p:attrNameLst>
                                          <p:attrName>ppt_y</p:attrName>
                                        </p:attrNameLst>
                                      </p:cBhvr>
                                      <p:tavLst>
                                        <p:tav tm="0">
                                          <p:val>
                                            <p:strVal val="#ppt_y-1"/>
                                          </p:val>
                                        </p:tav>
                                        <p:tav tm="100000">
                                          <p:val>
                                            <p:strVal val="#ppt_y"/>
                                          </p:val>
                                        </p:tav>
                                      </p:tavLst>
                                    </p:anim>
                                  </p:childTnLst>
                                </p:cTn>
                              </p:par>
                              <p:par>
                                <p:cTn id="21" presetID="2" presetClass="entr" presetSubtype="8" fill="hold" nodeType="withEffect">
                                  <p:stCondLst>
                                    <p:cond delay="1500"/>
                                  </p:stCondLst>
                                  <p:childTnLst>
                                    <p:set>
                                      <p:cBhvr>
                                        <p:cTn id="22" dur="1" fill="hold">
                                          <p:stCondLst>
                                            <p:cond delay="0"/>
                                          </p:stCondLst>
                                        </p:cTn>
                                        <p:tgtEl>
                                          <p:spTgt spid="123"/>
                                        </p:tgtEl>
                                        <p:attrNameLst>
                                          <p:attrName>style.visibility</p:attrName>
                                        </p:attrNameLst>
                                      </p:cBhvr>
                                      <p:to>
                                        <p:strVal val="visible"/>
                                      </p:to>
                                    </p:set>
                                    <p:anim calcmode="lin" valueType="num">
                                      <p:cBhvr additive="base">
                                        <p:cTn id="23" dur="500"/>
                                        <p:tgtEl>
                                          <p:spTgt spid="123"/>
                                        </p:tgtEl>
                                        <p:attrNameLst>
                                          <p:attrName>ppt_x</p:attrName>
                                        </p:attrNameLst>
                                      </p:cBhvr>
                                      <p:tavLst>
                                        <p:tav tm="0">
                                          <p:val>
                                            <p:strVal val="#ppt_x-1"/>
                                          </p:val>
                                        </p:tav>
                                        <p:tav tm="100000">
                                          <p:val>
                                            <p:strVal val="#ppt_x"/>
                                          </p:val>
                                        </p:tav>
                                      </p:tavLst>
                                    </p:anim>
                                  </p:childTnLst>
                                </p:cTn>
                              </p:par>
                              <p:par>
                                <p:cTn id="24" presetID="2" presetClass="entr" presetSubtype="1" fill="hold" nodeType="withEffect">
                                  <p:stCondLst>
                                    <p:cond delay="2000"/>
                                  </p:stCondLst>
                                  <p:childTnLst>
                                    <p:set>
                                      <p:cBhvr>
                                        <p:cTn id="25" dur="1" fill="hold">
                                          <p:stCondLst>
                                            <p:cond delay="0"/>
                                          </p:stCondLst>
                                        </p:cTn>
                                        <p:tgtEl>
                                          <p:spTgt spid="126"/>
                                        </p:tgtEl>
                                        <p:attrNameLst>
                                          <p:attrName>style.visibility</p:attrName>
                                        </p:attrNameLst>
                                      </p:cBhvr>
                                      <p:to>
                                        <p:strVal val="visible"/>
                                      </p:to>
                                    </p:set>
                                    <p:anim calcmode="lin" valueType="num">
                                      <p:cBhvr additive="base">
                                        <p:cTn id="26" dur="500"/>
                                        <p:tgtEl>
                                          <p:spTgt spid="126"/>
                                        </p:tgtEl>
                                        <p:attrNameLst>
                                          <p:attrName>ppt_y</p:attrName>
                                        </p:attrNameLst>
                                      </p:cBhvr>
                                      <p:tavLst>
                                        <p:tav tm="0">
                                          <p:val>
                                            <p:strVal val="#ppt_y-1"/>
                                          </p:val>
                                        </p:tav>
                                        <p:tav tm="100000">
                                          <p:val>
                                            <p:strVal val="#ppt_y"/>
                                          </p:val>
                                        </p:tav>
                                      </p:tavLst>
                                    </p:anim>
                                  </p:childTnLst>
                                </p:cTn>
                              </p:par>
                              <p:par>
                                <p:cTn id="27" presetID="2" presetClass="entr" presetSubtype="8" fill="hold" nodeType="withEffect">
                                  <p:stCondLst>
                                    <p:cond delay="2250"/>
                                  </p:stCondLst>
                                  <p:childTnLst>
                                    <p:set>
                                      <p:cBhvr>
                                        <p:cTn id="28" dur="1" fill="hold">
                                          <p:stCondLst>
                                            <p:cond delay="0"/>
                                          </p:stCondLst>
                                        </p:cTn>
                                        <p:tgtEl>
                                          <p:spTgt spid="125"/>
                                        </p:tgtEl>
                                        <p:attrNameLst>
                                          <p:attrName>style.visibility</p:attrName>
                                        </p:attrNameLst>
                                      </p:cBhvr>
                                      <p:to>
                                        <p:strVal val="visible"/>
                                      </p:to>
                                    </p:set>
                                    <p:anim calcmode="lin" valueType="num">
                                      <p:cBhvr additive="base">
                                        <p:cTn id="29" dur="500"/>
                                        <p:tgtEl>
                                          <p:spTgt spid="12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19"/>
          <p:cNvPicPr preferRelativeResize="0"/>
          <p:nvPr/>
        </p:nvPicPr>
        <p:blipFill rotWithShape="1">
          <a:blip r:embed="rId3">
            <a:alphaModFix/>
          </a:blip>
          <a:srcRect/>
          <a:stretch/>
        </p:blipFill>
        <p:spPr>
          <a:xfrm>
            <a:off x="2463795" y="1634232"/>
            <a:ext cx="7112006" cy="4674959"/>
          </a:xfrm>
          <a:prstGeom prst="rect">
            <a:avLst/>
          </a:prstGeom>
          <a:noFill/>
          <a:ln>
            <a:noFill/>
          </a:ln>
        </p:spPr>
      </p:pic>
      <p:cxnSp>
        <p:nvCxnSpPr>
          <p:cNvPr id="136" name="Google Shape;136;p19"/>
          <p:cNvCxnSpPr/>
          <p:nvPr/>
        </p:nvCxnSpPr>
        <p:spPr>
          <a:xfrm>
            <a:off x="9575800" y="1765300"/>
            <a:ext cx="0" cy="3644900"/>
          </a:xfrm>
          <a:prstGeom prst="straightConnector1">
            <a:avLst/>
          </a:prstGeom>
          <a:noFill/>
          <a:ln w="38100" cap="flat" cmpd="sng">
            <a:solidFill>
              <a:schemeClr val="lt1"/>
            </a:solidFill>
            <a:prstDash val="solid"/>
            <a:miter lim="800000"/>
            <a:headEnd type="none" w="sm" len="sm"/>
            <a:tailEnd type="none" w="sm" len="sm"/>
          </a:ln>
        </p:spPr>
      </p:cxnSp>
      <p:cxnSp>
        <p:nvCxnSpPr>
          <p:cNvPr id="137" name="Google Shape;137;p19"/>
          <p:cNvCxnSpPr/>
          <p:nvPr/>
        </p:nvCxnSpPr>
        <p:spPr>
          <a:xfrm>
            <a:off x="2463795" y="1765300"/>
            <a:ext cx="0" cy="3644900"/>
          </a:xfrm>
          <a:prstGeom prst="straightConnector1">
            <a:avLst/>
          </a:prstGeom>
          <a:noFill/>
          <a:ln w="38100" cap="flat" cmpd="sng">
            <a:solidFill>
              <a:schemeClr val="lt1"/>
            </a:solidFill>
            <a:prstDash val="solid"/>
            <a:miter lim="800000"/>
            <a:headEnd type="none" w="sm" len="sm"/>
            <a:tailEnd type="none" w="sm" len="sm"/>
          </a:ln>
        </p:spPr>
      </p:cxnSp>
      <p:sp>
        <p:nvSpPr>
          <p:cNvPr id="138" name="Google Shape;138;p19"/>
          <p:cNvSpPr/>
          <p:nvPr/>
        </p:nvSpPr>
        <p:spPr>
          <a:xfrm>
            <a:off x="425229" y="1904633"/>
            <a:ext cx="2038565" cy="608714"/>
          </a:xfrm>
          <a:prstGeom prst="rect">
            <a:avLst/>
          </a:prstGeom>
          <a:noFill/>
          <a:ln>
            <a:noFill/>
          </a:ln>
        </p:spPr>
        <p:txBody>
          <a:bodyPr spcFirstLastPara="1" wrap="square" lIns="69950" tIns="69950" rIns="69950" bIns="69950" anchor="ctr" anchorCtr="0">
            <a:noAutofit/>
          </a:bodyPr>
          <a:lstStyle/>
          <a:p>
            <a:pPr marL="0" marR="0" lvl="0" indent="0" algn="ctr" rtl="0">
              <a:spcBef>
                <a:spcPts val="0"/>
              </a:spcBef>
              <a:spcAft>
                <a:spcPts val="0"/>
              </a:spcAft>
              <a:buNone/>
            </a:pPr>
            <a:r>
              <a:rPr lang="en-US" sz="1800" b="1">
                <a:solidFill>
                  <a:srgbClr val="FFFFFF"/>
                </a:solidFill>
                <a:latin typeface="Montserrat"/>
                <a:ea typeface="Montserrat"/>
                <a:cs typeface="Montserrat"/>
                <a:sym typeface="Montserrat"/>
              </a:rPr>
              <a:t>Our Stock Market Of Choice</a:t>
            </a:r>
            <a:endParaRPr b="1"/>
          </a:p>
        </p:txBody>
      </p:sp>
      <p:pic>
        <p:nvPicPr>
          <p:cNvPr id="139" name="Google Shape;139;p19"/>
          <p:cNvPicPr preferRelativeResize="0"/>
          <p:nvPr/>
        </p:nvPicPr>
        <p:blipFill rotWithShape="1">
          <a:blip r:embed="rId4">
            <a:alphaModFix/>
          </a:blip>
          <a:srcRect/>
          <a:stretch/>
        </p:blipFill>
        <p:spPr>
          <a:xfrm>
            <a:off x="3990429" y="3074125"/>
            <a:ext cx="550654" cy="557362"/>
          </a:xfrm>
          <a:prstGeom prst="rect">
            <a:avLst/>
          </a:prstGeom>
          <a:noFill/>
          <a:ln>
            <a:noFill/>
          </a:ln>
          <a:effectLst>
            <a:outerShdw blurRad="63500" sx="102000" sy="102000" algn="ctr" rotWithShape="0">
              <a:srgbClr val="000000">
                <a:alpha val="40000"/>
              </a:srgbClr>
            </a:outerShdw>
          </a:effectLst>
        </p:spPr>
      </p:pic>
      <p:cxnSp>
        <p:nvCxnSpPr>
          <p:cNvPr id="140" name="Google Shape;140;p19"/>
          <p:cNvCxnSpPr/>
          <p:nvPr/>
        </p:nvCxnSpPr>
        <p:spPr>
          <a:xfrm>
            <a:off x="2130450" y="2402650"/>
            <a:ext cx="2150700" cy="952800"/>
          </a:xfrm>
          <a:prstGeom prst="straightConnector1">
            <a:avLst/>
          </a:prstGeom>
          <a:noFill/>
          <a:ln w="9525" cap="flat" cmpd="sng">
            <a:solidFill>
              <a:srgbClr val="5CF0F7"/>
            </a:solidFill>
            <a:prstDash val="solid"/>
            <a:miter lim="800000"/>
            <a:headEnd type="none" w="sm" len="sm"/>
            <a:tailEnd type="oval" w="med" len="med"/>
          </a:ln>
        </p:spPr>
      </p:cxnSp>
      <p:sp>
        <p:nvSpPr>
          <p:cNvPr id="141" name="Google Shape;141;p19"/>
          <p:cNvSpPr/>
          <p:nvPr/>
        </p:nvSpPr>
        <p:spPr>
          <a:xfrm>
            <a:off x="350077" y="3852276"/>
            <a:ext cx="2038565" cy="608714"/>
          </a:xfrm>
          <a:prstGeom prst="rect">
            <a:avLst/>
          </a:prstGeom>
          <a:noFill/>
          <a:ln>
            <a:noFill/>
          </a:ln>
        </p:spPr>
        <p:txBody>
          <a:bodyPr spcFirstLastPara="1" wrap="square" lIns="69950" tIns="69950" rIns="69950" bIns="69950" anchor="ctr" anchorCtr="0">
            <a:noAutofit/>
          </a:bodyPr>
          <a:lstStyle/>
          <a:p>
            <a:pPr marL="0" marR="0" lvl="0" indent="0" algn="ctr" rtl="0">
              <a:spcBef>
                <a:spcPts val="0"/>
              </a:spcBef>
              <a:spcAft>
                <a:spcPts val="0"/>
              </a:spcAft>
              <a:buNone/>
            </a:pPr>
            <a:r>
              <a:rPr lang="en-US" sz="1800">
                <a:solidFill>
                  <a:srgbClr val="FFFFFF"/>
                </a:solidFill>
                <a:latin typeface="Montserrat"/>
                <a:ea typeface="Montserrat"/>
                <a:cs typeface="Montserrat"/>
                <a:sym typeface="Montserrat"/>
              </a:rPr>
              <a:t>Might be Africa</a:t>
            </a:r>
            <a:endParaRPr/>
          </a:p>
        </p:txBody>
      </p:sp>
      <p:pic>
        <p:nvPicPr>
          <p:cNvPr id="142" name="Google Shape;142;p19"/>
          <p:cNvPicPr preferRelativeResize="0"/>
          <p:nvPr/>
        </p:nvPicPr>
        <p:blipFill rotWithShape="1">
          <a:blip r:embed="rId4">
            <a:alphaModFix/>
          </a:blip>
          <a:srcRect/>
          <a:stretch/>
        </p:blipFill>
        <p:spPr>
          <a:xfrm>
            <a:off x="3165081" y="3823958"/>
            <a:ext cx="550654" cy="557362"/>
          </a:xfrm>
          <a:prstGeom prst="rect">
            <a:avLst/>
          </a:prstGeom>
          <a:noFill/>
          <a:ln>
            <a:noFill/>
          </a:ln>
          <a:effectLst>
            <a:outerShdw blurRad="63500" sx="102000" sy="102000" algn="ctr" rotWithShape="0">
              <a:srgbClr val="000000">
                <a:alpha val="40000"/>
              </a:srgbClr>
            </a:outerShdw>
          </a:effectLst>
        </p:spPr>
      </p:pic>
      <p:cxnSp>
        <p:nvCxnSpPr>
          <p:cNvPr id="143" name="Google Shape;143;p19"/>
          <p:cNvCxnSpPr/>
          <p:nvPr/>
        </p:nvCxnSpPr>
        <p:spPr>
          <a:xfrm rot="10800000" flipH="1">
            <a:off x="1893348" y="4102639"/>
            <a:ext cx="1547060" cy="138298"/>
          </a:xfrm>
          <a:prstGeom prst="straightConnector1">
            <a:avLst/>
          </a:prstGeom>
          <a:noFill/>
          <a:ln w="9525" cap="flat" cmpd="sng">
            <a:solidFill>
              <a:srgbClr val="5CF0F7"/>
            </a:solidFill>
            <a:prstDash val="solid"/>
            <a:miter lim="800000"/>
            <a:headEnd type="none" w="sm" len="sm"/>
            <a:tailEnd type="oval" w="med" len="med"/>
          </a:ln>
        </p:spPr>
      </p:cxnSp>
      <p:sp>
        <p:nvSpPr>
          <p:cNvPr id="144" name="Google Shape;144;p19"/>
          <p:cNvSpPr/>
          <p:nvPr/>
        </p:nvSpPr>
        <p:spPr>
          <a:xfrm>
            <a:off x="9813712" y="1765300"/>
            <a:ext cx="2038565" cy="608714"/>
          </a:xfrm>
          <a:prstGeom prst="rect">
            <a:avLst/>
          </a:prstGeom>
          <a:noFill/>
          <a:ln>
            <a:noFill/>
          </a:ln>
        </p:spPr>
        <p:txBody>
          <a:bodyPr spcFirstLastPara="1" wrap="square" lIns="69950" tIns="69950" rIns="69950" bIns="69950" anchor="ctr" anchorCtr="0">
            <a:noAutofit/>
          </a:bodyPr>
          <a:lstStyle/>
          <a:p>
            <a:pPr marL="0" marR="0" lvl="0" indent="0" algn="ctr" rtl="0">
              <a:spcBef>
                <a:spcPts val="0"/>
              </a:spcBef>
              <a:spcAft>
                <a:spcPts val="0"/>
              </a:spcAft>
              <a:buNone/>
            </a:pPr>
            <a:r>
              <a:rPr lang="en-US" sz="1800">
                <a:solidFill>
                  <a:srgbClr val="FFFFFF"/>
                </a:solidFill>
                <a:latin typeface="Montserrat"/>
                <a:ea typeface="Montserrat"/>
                <a:cs typeface="Montserrat"/>
                <a:sym typeface="Montserrat"/>
              </a:rPr>
              <a:t>Blueland</a:t>
            </a:r>
            <a:endParaRPr/>
          </a:p>
        </p:txBody>
      </p:sp>
      <p:pic>
        <p:nvPicPr>
          <p:cNvPr id="145" name="Google Shape;145;p19"/>
          <p:cNvPicPr preferRelativeResize="0"/>
          <p:nvPr/>
        </p:nvPicPr>
        <p:blipFill rotWithShape="1">
          <a:blip r:embed="rId4">
            <a:alphaModFix/>
          </a:blip>
          <a:srcRect/>
          <a:stretch/>
        </p:blipFill>
        <p:spPr>
          <a:xfrm>
            <a:off x="7898540" y="2043013"/>
            <a:ext cx="550654" cy="557362"/>
          </a:xfrm>
          <a:prstGeom prst="rect">
            <a:avLst/>
          </a:prstGeom>
          <a:noFill/>
          <a:ln>
            <a:noFill/>
          </a:ln>
          <a:effectLst>
            <a:outerShdw blurRad="63500" sx="102000" sy="102000" algn="ctr" rotWithShape="0">
              <a:srgbClr val="000000">
                <a:alpha val="40000"/>
              </a:srgbClr>
            </a:outerShdw>
          </a:effectLst>
        </p:spPr>
      </p:pic>
      <p:cxnSp>
        <p:nvCxnSpPr>
          <p:cNvPr id="146" name="Google Shape;146;p19"/>
          <p:cNvCxnSpPr>
            <a:stCxn id="144" idx="1"/>
          </p:cNvCxnSpPr>
          <p:nvPr/>
        </p:nvCxnSpPr>
        <p:spPr>
          <a:xfrm flipH="1">
            <a:off x="8172412" y="2069657"/>
            <a:ext cx="1641300" cy="265500"/>
          </a:xfrm>
          <a:prstGeom prst="straightConnector1">
            <a:avLst/>
          </a:prstGeom>
          <a:noFill/>
          <a:ln w="9525" cap="flat" cmpd="sng">
            <a:solidFill>
              <a:srgbClr val="5CF0F7"/>
            </a:solidFill>
            <a:prstDash val="solid"/>
            <a:miter lim="800000"/>
            <a:headEnd type="none" w="sm" len="sm"/>
            <a:tailEnd type="oval" w="med" len="med"/>
          </a:ln>
        </p:spPr>
      </p:cxnSp>
      <p:sp>
        <p:nvSpPr>
          <p:cNvPr id="147" name="Google Shape;147;p19"/>
          <p:cNvSpPr/>
          <p:nvPr/>
        </p:nvSpPr>
        <p:spPr>
          <a:xfrm>
            <a:off x="9683123" y="3518350"/>
            <a:ext cx="2038565" cy="608714"/>
          </a:xfrm>
          <a:prstGeom prst="rect">
            <a:avLst/>
          </a:prstGeom>
          <a:noFill/>
          <a:ln>
            <a:noFill/>
          </a:ln>
        </p:spPr>
        <p:txBody>
          <a:bodyPr spcFirstLastPara="1" wrap="square" lIns="69950" tIns="69950" rIns="69950" bIns="69950" anchor="ctr" anchorCtr="0">
            <a:noAutofit/>
          </a:bodyPr>
          <a:lstStyle/>
          <a:p>
            <a:pPr marL="0" marR="0" lvl="0" indent="0" algn="ctr" rtl="0">
              <a:spcBef>
                <a:spcPts val="0"/>
              </a:spcBef>
              <a:spcAft>
                <a:spcPts val="0"/>
              </a:spcAft>
              <a:buNone/>
            </a:pPr>
            <a:r>
              <a:rPr lang="en-US" sz="1800">
                <a:solidFill>
                  <a:srgbClr val="FFFFFF"/>
                </a:solidFill>
                <a:latin typeface="Montserrat"/>
                <a:ea typeface="Montserrat"/>
                <a:cs typeface="Montserrat"/>
                <a:sym typeface="Montserrat"/>
              </a:rPr>
              <a:t>Brazil</a:t>
            </a:r>
            <a:endParaRPr/>
          </a:p>
        </p:txBody>
      </p:sp>
      <p:pic>
        <p:nvPicPr>
          <p:cNvPr id="148" name="Google Shape;148;p19"/>
          <p:cNvPicPr preferRelativeResize="0"/>
          <p:nvPr/>
        </p:nvPicPr>
        <p:blipFill rotWithShape="1">
          <a:blip r:embed="rId4">
            <a:alphaModFix/>
          </a:blip>
          <a:srcRect/>
          <a:stretch/>
        </p:blipFill>
        <p:spPr>
          <a:xfrm>
            <a:off x="7660628" y="3784240"/>
            <a:ext cx="550654" cy="557362"/>
          </a:xfrm>
          <a:prstGeom prst="rect">
            <a:avLst/>
          </a:prstGeom>
          <a:noFill/>
          <a:ln>
            <a:noFill/>
          </a:ln>
          <a:effectLst>
            <a:outerShdw blurRad="63500" sx="102000" sy="102000" algn="ctr" rotWithShape="0">
              <a:srgbClr val="000000">
                <a:alpha val="40000"/>
              </a:srgbClr>
            </a:outerShdw>
          </a:effectLst>
        </p:spPr>
      </p:pic>
      <p:cxnSp>
        <p:nvCxnSpPr>
          <p:cNvPr id="149" name="Google Shape;149;p19"/>
          <p:cNvCxnSpPr/>
          <p:nvPr/>
        </p:nvCxnSpPr>
        <p:spPr>
          <a:xfrm flipH="1">
            <a:off x="7913415" y="3822707"/>
            <a:ext cx="1699800" cy="250500"/>
          </a:xfrm>
          <a:prstGeom prst="straightConnector1">
            <a:avLst/>
          </a:prstGeom>
          <a:noFill/>
          <a:ln w="9525" cap="flat" cmpd="sng">
            <a:solidFill>
              <a:srgbClr val="5CF0F7"/>
            </a:solidFill>
            <a:prstDash val="solid"/>
            <a:miter lim="800000"/>
            <a:headEnd type="none" w="sm" len="sm"/>
            <a:tailEnd type="oval" w="med" len="med"/>
          </a:ln>
        </p:spPr>
      </p:cxnSp>
      <p:sp>
        <p:nvSpPr>
          <p:cNvPr id="150" name="Google Shape;150;p19"/>
          <p:cNvSpPr/>
          <p:nvPr/>
        </p:nvSpPr>
        <p:spPr>
          <a:xfrm>
            <a:off x="4617277" y="854616"/>
            <a:ext cx="2038565" cy="608714"/>
          </a:xfrm>
          <a:prstGeom prst="rect">
            <a:avLst/>
          </a:prstGeom>
          <a:noFill/>
          <a:ln>
            <a:noFill/>
          </a:ln>
        </p:spPr>
        <p:txBody>
          <a:bodyPr spcFirstLastPara="1" wrap="square" lIns="69950" tIns="69950" rIns="69950" bIns="69950" anchor="ctr" anchorCtr="0">
            <a:noAutofit/>
          </a:bodyPr>
          <a:lstStyle/>
          <a:p>
            <a:pPr marL="0" marR="0" lvl="0" indent="0" algn="ctr" rtl="0">
              <a:spcBef>
                <a:spcPts val="0"/>
              </a:spcBef>
              <a:spcAft>
                <a:spcPts val="0"/>
              </a:spcAft>
              <a:buNone/>
            </a:pPr>
            <a:r>
              <a:rPr lang="en-US" sz="1800">
                <a:solidFill>
                  <a:srgbClr val="FFFFFF"/>
                </a:solidFill>
                <a:latin typeface="Montserrat"/>
                <a:ea typeface="Montserrat"/>
                <a:cs typeface="Montserrat"/>
                <a:sym typeface="Montserrat"/>
              </a:rPr>
              <a:t>Alaska</a:t>
            </a:r>
            <a:endParaRPr/>
          </a:p>
        </p:txBody>
      </p:sp>
      <p:pic>
        <p:nvPicPr>
          <p:cNvPr id="151" name="Google Shape;151;p19"/>
          <p:cNvPicPr preferRelativeResize="0"/>
          <p:nvPr/>
        </p:nvPicPr>
        <p:blipFill rotWithShape="1">
          <a:blip r:embed="rId4">
            <a:alphaModFix/>
          </a:blip>
          <a:srcRect/>
          <a:stretch/>
        </p:blipFill>
        <p:spPr>
          <a:xfrm>
            <a:off x="5873390" y="2234666"/>
            <a:ext cx="550654" cy="557362"/>
          </a:xfrm>
          <a:prstGeom prst="rect">
            <a:avLst/>
          </a:prstGeom>
          <a:noFill/>
          <a:ln>
            <a:noFill/>
          </a:ln>
          <a:effectLst>
            <a:outerShdw blurRad="63500" sx="102000" sy="102000" algn="ctr" rotWithShape="0">
              <a:srgbClr val="000000">
                <a:alpha val="40000"/>
              </a:srgbClr>
            </a:outerShdw>
          </a:effectLst>
        </p:spPr>
      </p:pic>
      <p:cxnSp>
        <p:nvCxnSpPr>
          <p:cNvPr id="152" name="Google Shape;152;p19"/>
          <p:cNvCxnSpPr/>
          <p:nvPr/>
        </p:nvCxnSpPr>
        <p:spPr>
          <a:xfrm>
            <a:off x="5835976" y="1514247"/>
            <a:ext cx="312741" cy="999100"/>
          </a:xfrm>
          <a:prstGeom prst="straightConnector1">
            <a:avLst/>
          </a:prstGeom>
          <a:noFill/>
          <a:ln w="9525" cap="flat" cmpd="sng">
            <a:solidFill>
              <a:srgbClr val="5CF0F7"/>
            </a:solidFill>
            <a:prstDash val="solid"/>
            <a:miter lim="800000"/>
            <a:headEnd type="none" w="sm" len="sm"/>
            <a:tailEnd type="oval" w="med" len="med"/>
          </a:ln>
        </p:spPr>
      </p:cxnSp>
    </p:spTree>
  </p:cSld>
  <p:clrMapOvr>
    <a:masterClrMapping/>
  </p:clrMapOvr>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fade">
                                      <p:cBhvr>
                                        <p:cTn id="7" dur="500"/>
                                        <p:tgtEl>
                                          <p:spTgt spid="135"/>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137"/>
                                        </p:tgtEl>
                                        <p:attrNameLst>
                                          <p:attrName>style.visibility</p:attrName>
                                        </p:attrNameLst>
                                      </p:cBhvr>
                                      <p:to>
                                        <p:strVal val="visible"/>
                                      </p:to>
                                    </p:set>
                                    <p:anim calcmode="lin" valueType="num">
                                      <p:cBhvr additive="base">
                                        <p:cTn id="11" dur="500"/>
                                        <p:tgtEl>
                                          <p:spTgt spid="137"/>
                                        </p:tgtEl>
                                        <p:attrNameLst>
                                          <p:attrName>ppt_y</p:attrName>
                                        </p:attrNameLst>
                                      </p:cBhvr>
                                      <p:tavLst>
                                        <p:tav tm="0">
                                          <p:val>
                                            <p:strVal val="#ppt_y-1"/>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136"/>
                                        </p:tgtEl>
                                        <p:attrNameLst>
                                          <p:attrName>style.visibility</p:attrName>
                                        </p:attrNameLst>
                                      </p:cBhvr>
                                      <p:to>
                                        <p:strVal val="visible"/>
                                      </p:to>
                                    </p:set>
                                    <p:anim calcmode="lin" valueType="num">
                                      <p:cBhvr additive="base">
                                        <p:cTn id="14" dur="500"/>
                                        <p:tgtEl>
                                          <p:spTgt spid="13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142"/>
                                        </p:tgtEl>
                                        <p:attrNameLst>
                                          <p:attrName>style.visibility</p:attrName>
                                        </p:attrNameLst>
                                      </p:cBhvr>
                                      <p:to>
                                        <p:strVal val="visible"/>
                                      </p:to>
                                    </p:set>
                                    <p:anim calcmode="lin" valueType="num">
                                      <p:cBhvr additive="base">
                                        <p:cTn id="19" dur="500"/>
                                        <p:tgtEl>
                                          <p:spTgt spid="142"/>
                                        </p:tgtEl>
                                        <p:attrNameLst>
                                          <p:attrName>ppt_w</p:attrName>
                                        </p:attrNameLst>
                                      </p:cBhvr>
                                      <p:tavLst>
                                        <p:tav tm="0">
                                          <p:val>
                                            <p:strVal val="0"/>
                                          </p:val>
                                        </p:tav>
                                        <p:tav tm="100000">
                                          <p:val>
                                            <p:strVal val="#ppt_w"/>
                                          </p:val>
                                        </p:tav>
                                      </p:tavLst>
                                    </p:anim>
                                    <p:anim calcmode="lin" valueType="num">
                                      <p:cBhvr additive="base">
                                        <p:cTn id="20" dur="500"/>
                                        <p:tgtEl>
                                          <p:spTgt spid="142"/>
                                        </p:tgtEl>
                                        <p:attrNameLst>
                                          <p:attrName>ppt_h</p:attrName>
                                        </p:attrNameLst>
                                      </p:cBhvr>
                                      <p:tavLst>
                                        <p:tav tm="0">
                                          <p:val>
                                            <p:strVal val="0"/>
                                          </p:val>
                                        </p:tav>
                                        <p:tav tm="100000">
                                          <p:val>
                                            <p:strVal val="#ppt_h"/>
                                          </p:val>
                                        </p:tav>
                                      </p:tavLst>
                                    </p:anim>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43"/>
                                        </p:tgtEl>
                                        <p:attrNameLst>
                                          <p:attrName>style.visibility</p:attrName>
                                        </p:attrNameLst>
                                      </p:cBhvr>
                                      <p:to>
                                        <p:strVal val="visible"/>
                                      </p:to>
                                    </p:set>
                                    <p:animEffect transition="in" filter="fade">
                                      <p:cBhvr>
                                        <p:cTn id="24" dur="500"/>
                                        <p:tgtEl>
                                          <p:spTgt spid="143"/>
                                        </p:tgtEl>
                                      </p:cBhvr>
                                    </p:animEffect>
                                  </p:childTnLst>
                                </p:cTn>
                              </p:par>
                            </p:childTnLst>
                          </p:cTn>
                        </p:par>
                        <p:par>
                          <p:cTn id="25" fill="hold">
                            <p:stCondLst>
                              <p:cond delay="1000"/>
                            </p:stCondLst>
                            <p:childTnLst>
                              <p:par>
                                <p:cTn id="26" presetID="2" presetClass="entr" presetSubtype="1" fill="hold" nodeType="afterEffect">
                                  <p:stCondLst>
                                    <p:cond delay="0"/>
                                  </p:stCondLst>
                                  <p:childTnLst>
                                    <p:set>
                                      <p:cBhvr>
                                        <p:cTn id="27" dur="1" fill="hold">
                                          <p:stCondLst>
                                            <p:cond delay="0"/>
                                          </p:stCondLst>
                                        </p:cTn>
                                        <p:tgtEl>
                                          <p:spTgt spid="141"/>
                                        </p:tgtEl>
                                        <p:attrNameLst>
                                          <p:attrName>style.visibility</p:attrName>
                                        </p:attrNameLst>
                                      </p:cBhvr>
                                      <p:to>
                                        <p:strVal val="visible"/>
                                      </p:to>
                                    </p:set>
                                    <p:anim calcmode="lin" valueType="num">
                                      <p:cBhvr additive="base">
                                        <p:cTn id="28" dur="500"/>
                                        <p:tgtEl>
                                          <p:spTgt spid="141"/>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nodeType="clickEffect">
                                  <p:stCondLst>
                                    <p:cond delay="0"/>
                                  </p:stCondLst>
                                  <p:childTnLst>
                                    <p:set>
                                      <p:cBhvr>
                                        <p:cTn id="32" dur="1" fill="hold">
                                          <p:stCondLst>
                                            <p:cond delay="0"/>
                                          </p:stCondLst>
                                        </p:cTn>
                                        <p:tgtEl>
                                          <p:spTgt spid="145"/>
                                        </p:tgtEl>
                                        <p:attrNameLst>
                                          <p:attrName>style.visibility</p:attrName>
                                        </p:attrNameLst>
                                      </p:cBhvr>
                                      <p:to>
                                        <p:strVal val="visible"/>
                                      </p:to>
                                    </p:set>
                                    <p:anim calcmode="lin" valueType="num">
                                      <p:cBhvr additive="base">
                                        <p:cTn id="33" dur="500"/>
                                        <p:tgtEl>
                                          <p:spTgt spid="145"/>
                                        </p:tgtEl>
                                        <p:attrNameLst>
                                          <p:attrName>ppt_w</p:attrName>
                                        </p:attrNameLst>
                                      </p:cBhvr>
                                      <p:tavLst>
                                        <p:tav tm="0">
                                          <p:val>
                                            <p:strVal val="0"/>
                                          </p:val>
                                        </p:tav>
                                        <p:tav tm="100000">
                                          <p:val>
                                            <p:strVal val="#ppt_w"/>
                                          </p:val>
                                        </p:tav>
                                      </p:tavLst>
                                    </p:anim>
                                    <p:anim calcmode="lin" valueType="num">
                                      <p:cBhvr additive="base">
                                        <p:cTn id="34" dur="500"/>
                                        <p:tgtEl>
                                          <p:spTgt spid="145"/>
                                        </p:tgtEl>
                                        <p:attrNameLst>
                                          <p:attrName>ppt_h</p:attrName>
                                        </p:attrNameLst>
                                      </p:cBhvr>
                                      <p:tavLst>
                                        <p:tav tm="0">
                                          <p:val>
                                            <p:strVal val="0"/>
                                          </p:val>
                                        </p:tav>
                                        <p:tav tm="100000">
                                          <p:val>
                                            <p:strVal val="#ppt_h"/>
                                          </p:val>
                                        </p:tav>
                                      </p:tavLst>
                                    </p:anim>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46"/>
                                        </p:tgtEl>
                                        <p:attrNameLst>
                                          <p:attrName>style.visibility</p:attrName>
                                        </p:attrNameLst>
                                      </p:cBhvr>
                                      <p:to>
                                        <p:strVal val="visible"/>
                                      </p:to>
                                    </p:set>
                                    <p:animEffect transition="in" filter="fade">
                                      <p:cBhvr>
                                        <p:cTn id="38" dur="500"/>
                                        <p:tgtEl>
                                          <p:spTgt spid="146"/>
                                        </p:tgtEl>
                                      </p:cBhvr>
                                    </p:animEffect>
                                  </p:childTnLst>
                                </p:cTn>
                              </p:par>
                            </p:childTnLst>
                          </p:cTn>
                        </p:par>
                        <p:par>
                          <p:cTn id="39" fill="hold">
                            <p:stCondLst>
                              <p:cond delay="1000"/>
                            </p:stCondLst>
                            <p:childTnLst>
                              <p:par>
                                <p:cTn id="40" presetID="2" presetClass="entr" presetSubtype="1" fill="hold" nodeType="afterEffect">
                                  <p:stCondLst>
                                    <p:cond delay="0"/>
                                  </p:stCondLst>
                                  <p:childTnLst>
                                    <p:set>
                                      <p:cBhvr>
                                        <p:cTn id="41" dur="1" fill="hold">
                                          <p:stCondLst>
                                            <p:cond delay="0"/>
                                          </p:stCondLst>
                                        </p:cTn>
                                        <p:tgtEl>
                                          <p:spTgt spid="144"/>
                                        </p:tgtEl>
                                        <p:attrNameLst>
                                          <p:attrName>style.visibility</p:attrName>
                                        </p:attrNameLst>
                                      </p:cBhvr>
                                      <p:to>
                                        <p:strVal val="visible"/>
                                      </p:to>
                                    </p:set>
                                    <p:anim calcmode="lin" valueType="num">
                                      <p:cBhvr additive="base">
                                        <p:cTn id="42" dur="500"/>
                                        <p:tgtEl>
                                          <p:spTgt spid="144"/>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148"/>
                                        </p:tgtEl>
                                        <p:attrNameLst>
                                          <p:attrName>style.visibility</p:attrName>
                                        </p:attrNameLst>
                                      </p:cBhvr>
                                      <p:to>
                                        <p:strVal val="visible"/>
                                      </p:to>
                                    </p:set>
                                    <p:anim calcmode="lin" valueType="num">
                                      <p:cBhvr additive="base">
                                        <p:cTn id="47" dur="500"/>
                                        <p:tgtEl>
                                          <p:spTgt spid="148"/>
                                        </p:tgtEl>
                                        <p:attrNameLst>
                                          <p:attrName>ppt_w</p:attrName>
                                        </p:attrNameLst>
                                      </p:cBhvr>
                                      <p:tavLst>
                                        <p:tav tm="0">
                                          <p:val>
                                            <p:strVal val="0"/>
                                          </p:val>
                                        </p:tav>
                                        <p:tav tm="100000">
                                          <p:val>
                                            <p:strVal val="#ppt_w"/>
                                          </p:val>
                                        </p:tav>
                                      </p:tavLst>
                                    </p:anim>
                                    <p:anim calcmode="lin" valueType="num">
                                      <p:cBhvr additive="base">
                                        <p:cTn id="48" dur="500"/>
                                        <p:tgtEl>
                                          <p:spTgt spid="148"/>
                                        </p:tgtEl>
                                        <p:attrNameLst>
                                          <p:attrName>ppt_h</p:attrName>
                                        </p:attrNameLst>
                                      </p:cBhvr>
                                      <p:tavLst>
                                        <p:tav tm="0">
                                          <p:val>
                                            <p:strVal val="0"/>
                                          </p:val>
                                        </p:tav>
                                        <p:tav tm="100000">
                                          <p:val>
                                            <p:strVal val="#ppt_h"/>
                                          </p:val>
                                        </p:tav>
                                      </p:tavLst>
                                    </p:anim>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149"/>
                                        </p:tgtEl>
                                        <p:attrNameLst>
                                          <p:attrName>style.visibility</p:attrName>
                                        </p:attrNameLst>
                                      </p:cBhvr>
                                      <p:to>
                                        <p:strVal val="visible"/>
                                      </p:to>
                                    </p:set>
                                    <p:animEffect transition="in" filter="fade">
                                      <p:cBhvr>
                                        <p:cTn id="52" dur="500"/>
                                        <p:tgtEl>
                                          <p:spTgt spid="149"/>
                                        </p:tgtEl>
                                      </p:cBhvr>
                                    </p:animEffect>
                                  </p:childTnLst>
                                </p:cTn>
                              </p:par>
                            </p:childTnLst>
                          </p:cTn>
                        </p:par>
                        <p:par>
                          <p:cTn id="53" fill="hold">
                            <p:stCondLst>
                              <p:cond delay="1000"/>
                            </p:stCondLst>
                            <p:childTnLst>
                              <p:par>
                                <p:cTn id="54" presetID="2" presetClass="entr" presetSubtype="1" fill="hold" nodeType="afterEffect">
                                  <p:stCondLst>
                                    <p:cond delay="0"/>
                                  </p:stCondLst>
                                  <p:childTnLst>
                                    <p:set>
                                      <p:cBhvr>
                                        <p:cTn id="55" dur="1" fill="hold">
                                          <p:stCondLst>
                                            <p:cond delay="0"/>
                                          </p:stCondLst>
                                        </p:cTn>
                                        <p:tgtEl>
                                          <p:spTgt spid="147"/>
                                        </p:tgtEl>
                                        <p:attrNameLst>
                                          <p:attrName>style.visibility</p:attrName>
                                        </p:attrNameLst>
                                      </p:cBhvr>
                                      <p:to>
                                        <p:strVal val="visible"/>
                                      </p:to>
                                    </p:set>
                                    <p:anim calcmode="lin" valueType="num">
                                      <p:cBhvr additive="base">
                                        <p:cTn id="56" dur="500"/>
                                        <p:tgtEl>
                                          <p:spTgt spid="14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3" presetClass="entr" presetSubtype="16" fill="hold" nodeType="clickEffect">
                                  <p:stCondLst>
                                    <p:cond delay="0"/>
                                  </p:stCondLst>
                                  <p:childTnLst>
                                    <p:set>
                                      <p:cBhvr>
                                        <p:cTn id="60" dur="1" fill="hold">
                                          <p:stCondLst>
                                            <p:cond delay="0"/>
                                          </p:stCondLst>
                                        </p:cTn>
                                        <p:tgtEl>
                                          <p:spTgt spid="151"/>
                                        </p:tgtEl>
                                        <p:attrNameLst>
                                          <p:attrName>style.visibility</p:attrName>
                                        </p:attrNameLst>
                                      </p:cBhvr>
                                      <p:to>
                                        <p:strVal val="visible"/>
                                      </p:to>
                                    </p:set>
                                    <p:anim calcmode="lin" valueType="num">
                                      <p:cBhvr additive="base">
                                        <p:cTn id="61" dur="500"/>
                                        <p:tgtEl>
                                          <p:spTgt spid="151"/>
                                        </p:tgtEl>
                                        <p:attrNameLst>
                                          <p:attrName>ppt_w</p:attrName>
                                        </p:attrNameLst>
                                      </p:cBhvr>
                                      <p:tavLst>
                                        <p:tav tm="0">
                                          <p:val>
                                            <p:strVal val="0"/>
                                          </p:val>
                                        </p:tav>
                                        <p:tav tm="100000">
                                          <p:val>
                                            <p:strVal val="#ppt_w"/>
                                          </p:val>
                                        </p:tav>
                                      </p:tavLst>
                                    </p:anim>
                                    <p:anim calcmode="lin" valueType="num">
                                      <p:cBhvr additive="base">
                                        <p:cTn id="62" dur="500"/>
                                        <p:tgtEl>
                                          <p:spTgt spid="151"/>
                                        </p:tgtEl>
                                        <p:attrNameLst>
                                          <p:attrName>ppt_h</p:attrName>
                                        </p:attrNameLst>
                                      </p:cBhvr>
                                      <p:tavLst>
                                        <p:tav tm="0">
                                          <p:val>
                                            <p:strVal val="0"/>
                                          </p:val>
                                        </p:tav>
                                        <p:tav tm="100000">
                                          <p:val>
                                            <p:strVal val="#ppt_h"/>
                                          </p:val>
                                        </p:tav>
                                      </p:tavLst>
                                    </p:anim>
                                  </p:childTnLst>
                                </p:cTn>
                              </p:par>
                            </p:childTnLst>
                          </p:cTn>
                        </p:par>
                        <p:par>
                          <p:cTn id="63" fill="hold">
                            <p:stCondLst>
                              <p:cond delay="500"/>
                            </p:stCondLst>
                            <p:childTnLst>
                              <p:par>
                                <p:cTn id="64" presetID="10" presetClass="entr" presetSubtype="0" fill="hold" nodeType="afterEffect">
                                  <p:stCondLst>
                                    <p:cond delay="0"/>
                                  </p:stCondLst>
                                  <p:childTnLst>
                                    <p:set>
                                      <p:cBhvr>
                                        <p:cTn id="65" dur="1" fill="hold">
                                          <p:stCondLst>
                                            <p:cond delay="0"/>
                                          </p:stCondLst>
                                        </p:cTn>
                                        <p:tgtEl>
                                          <p:spTgt spid="152"/>
                                        </p:tgtEl>
                                        <p:attrNameLst>
                                          <p:attrName>style.visibility</p:attrName>
                                        </p:attrNameLst>
                                      </p:cBhvr>
                                      <p:to>
                                        <p:strVal val="visible"/>
                                      </p:to>
                                    </p:set>
                                    <p:animEffect transition="in" filter="fade">
                                      <p:cBhvr>
                                        <p:cTn id="66" dur="500"/>
                                        <p:tgtEl>
                                          <p:spTgt spid="152"/>
                                        </p:tgtEl>
                                      </p:cBhvr>
                                    </p:animEffect>
                                  </p:childTnLst>
                                </p:cTn>
                              </p:par>
                            </p:childTnLst>
                          </p:cTn>
                        </p:par>
                        <p:par>
                          <p:cTn id="67" fill="hold">
                            <p:stCondLst>
                              <p:cond delay="1000"/>
                            </p:stCondLst>
                            <p:childTnLst>
                              <p:par>
                                <p:cTn id="68" presetID="2" presetClass="entr" presetSubtype="1" fill="hold" nodeType="afterEffect">
                                  <p:stCondLst>
                                    <p:cond delay="0"/>
                                  </p:stCondLst>
                                  <p:childTnLst>
                                    <p:set>
                                      <p:cBhvr>
                                        <p:cTn id="69" dur="1" fill="hold">
                                          <p:stCondLst>
                                            <p:cond delay="0"/>
                                          </p:stCondLst>
                                        </p:cTn>
                                        <p:tgtEl>
                                          <p:spTgt spid="150"/>
                                        </p:tgtEl>
                                        <p:attrNameLst>
                                          <p:attrName>style.visibility</p:attrName>
                                        </p:attrNameLst>
                                      </p:cBhvr>
                                      <p:to>
                                        <p:strVal val="visible"/>
                                      </p:to>
                                    </p:set>
                                    <p:anim calcmode="lin" valueType="num">
                                      <p:cBhvr additive="base">
                                        <p:cTn id="70" dur="500"/>
                                        <p:tgtEl>
                                          <p:spTgt spid="150"/>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3" presetClass="entr" presetSubtype="16" fill="hold" nodeType="clickEffect">
                                  <p:stCondLst>
                                    <p:cond delay="0"/>
                                  </p:stCondLst>
                                  <p:childTnLst>
                                    <p:set>
                                      <p:cBhvr>
                                        <p:cTn id="74" dur="1" fill="hold">
                                          <p:stCondLst>
                                            <p:cond delay="0"/>
                                          </p:stCondLst>
                                        </p:cTn>
                                        <p:tgtEl>
                                          <p:spTgt spid="139"/>
                                        </p:tgtEl>
                                        <p:attrNameLst>
                                          <p:attrName>style.visibility</p:attrName>
                                        </p:attrNameLst>
                                      </p:cBhvr>
                                      <p:to>
                                        <p:strVal val="visible"/>
                                      </p:to>
                                    </p:set>
                                    <p:anim calcmode="lin" valueType="num">
                                      <p:cBhvr additive="base">
                                        <p:cTn id="75" dur="500"/>
                                        <p:tgtEl>
                                          <p:spTgt spid="139"/>
                                        </p:tgtEl>
                                        <p:attrNameLst>
                                          <p:attrName>ppt_w</p:attrName>
                                        </p:attrNameLst>
                                      </p:cBhvr>
                                      <p:tavLst>
                                        <p:tav tm="0">
                                          <p:val>
                                            <p:strVal val="0"/>
                                          </p:val>
                                        </p:tav>
                                        <p:tav tm="100000">
                                          <p:val>
                                            <p:strVal val="#ppt_w"/>
                                          </p:val>
                                        </p:tav>
                                      </p:tavLst>
                                    </p:anim>
                                    <p:anim calcmode="lin" valueType="num">
                                      <p:cBhvr additive="base">
                                        <p:cTn id="76" dur="500"/>
                                        <p:tgtEl>
                                          <p:spTgt spid="139"/>
                                        </p:tgtEl>
                                        <p:attrNameLst>
                                          <p:attrName>ppt_h</p:attrName>
                                        </p:attrNameLst>
                                      </p:cBhvr>
                                      <p:tavLst>
                                        <p:tav tm="0">
                                          <p:val>
                                            <p:strVal val="0"/>
                                          </p:val>
                                        </p:tav>
                                        <p:tav tm="100000">
                                          <p:val>
                                            <p:strVal val="#ppt_h"/>
                                          </p:val>
                                        </p:tav>
                                      </p:tavLst>
                                    </p:anim>
                                  </p:childTnLst>
                                </p:cTn>
                              </p:par>
                            </p:childTnLst>
                          </p:cTn>
                        </p:par>
                        <p:par>
                          <p:cTn id="77" fill="hold">
                            <p:stCondLst>
                              <p:cond delay="500"/>
                            </p:stCondLst>
                            <p:childTnLst>
                              <p:par>
                                <p:cTn id="78" presetID="10" presetClass="entr" presetSubtype="0" fill="hold" nodeType="afterEffect">
                                  <p:stCondLst>
                                    <p:cond delay="0"/>
                                  </p:stCondLst>
                                  <p:childTnLst>
                                    <p:set>
                                      <p:cBhvr>
                                        <p:cTn id="79" dur="1" fill="hold">
                                          <p:stCondLst>
                                            <p:cond delay="0"/>
                                          </p:stCondLst>
                                        </p:cTn>
                                        <p:tgtEl>
                                          <p:spTgt spid="140"/>
                                        </p:tgtEl>
                                        <p:attrNameLst>
                                          <p:attrName>style.visibility</p:attrName>
                                        </p:attrNameLst>
                                      </p:cBhvr>
                                      <p:to>
                                        <p:strVal val="visible"/>
                                      </p:to>
                                    </p:set>
                                    <p:animEffect transition="in" filter="fade">
                                      <p:cBhvr>
                                        <p:cTn id="80" dur="500"/>
                                        <p:tgtEl>
                                          <p:spTgt spid="140"/>
                                        </p:tgtEl>
                                      </p:cBhvr>
                                    </p:animEffect>
                                  </p:childTnLst>
                                </p:cTn>
                              </p:par>
                            </p:childTnLst>
                          </p:cTn>
                        </p:par>
                        <p:par>
                          <p:cTn id="81" fill="hold">
                            <p:stCondLst>
                              <p:cond delay="1000"/>
                            </p:stCondLst>
                            <p:childTnLst>
                              <p:par>
                                <p:cTn id="82" presetID="2" presetClass="entr" presetSubtype="1" fill="hold" nodeType="afterEffect">
                                  <p:stCondLst>
                                    <p:cond delay="0"/>
                                  </p:stCondLst>
                                  <p:childTnLst>
                                    <p:set>
                                      <p:cBhvr>
                                        <p:cTn id="83" dur="1" fill="hold">
                                          <p:stCondLst>
                                            <p:cond delay="0"/>
                                          </p:stCondLst>
                                        </p:cTn>
                                        <p:tgtEl>
                                          <p:spTgt spid="138"/>
                                        </p:tgtEl>
                                        <p:attrNameLst>
                                          <p:attrName>style.visibility</p:attrName>
                                        </p:attrNameLst>
                                      </p:cBhvr>
                                      <p:to>
                                        <p:strVal val="visible"/>
                                      </p:to>
                                    </p:set>
                                    <p:anim calcmode="lin" valueType="num">
                                      <p:cBhvr additive="base">
                                        <p:cTn id="84" dur="500"/>
                                        <p:tgtEl>
                                          <p:spTgt spid="1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20"/>
          <p:cNvPicPr preferRelativeResize="0"/>
          <p:nvPr/>
        </p:nvPicPr>
        <p:blipFill rotWithShape="1">
          <a:blip r:embed="rId3">
            <a:alphaModFix/>
          </a:blip>
          <a:srcRect/>
          <a:stretch/>
        </p:blipFill>
        <p:spPr>
          <a:xfrm>
            <a:off x="3244573" y="787400"/>
            <a:ext cx="5119738" cy="5363264"/>
          </a:xfrm>
          <a:prstGeom prst="rect">
            <a:avLst/>
          </a:prstGeom>
          <a:noFill/>
          <a:ln>
            <a:noFill/>
          </a:ln>
        </p:spPr>
      </p:pic>
      <p:sp>
        <p:nvSpPr>
          <p:cNvPr id="159" name="Google Shape;159;p20"/>
          <p:cNvSpPr txBox="1"/>
          <p:nvPr/>
        </p:nvSpPr>
        <p:spPr>
          <a:xfrm>
            <a:off x="4197349" y="1904377"/>
            <a:ext cx="3746500" cy="31547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9900">
                <a:solidFill>
                  <a:srgbClr val="5CF0F7"/>
                </a:solidFill>
                <a:latin typeface="Montserrat"/>
                <a:ea typeface="Montserrat"/>
                <a:cs typeface="Montserrat"/>
                <a:sym typeface="Montserrat"/>
              </a:rPr>
              <a:t>01</a:t>
            </a:r>
            <a:endParaRPr sz="19900">
              <a:solidFill>
                <a:srgbClr val="5CF0F7"/>
              </a:solidFill>
              <a:latin typeface="Montserrat"/>
              <a:ea typeface="Montserrat"/>
              <a:cs typeface="Montserrat"/>
              <a:sym typeface="Montserrat"/>
            </a:endParaRPr>
          </a:p>
        </p:txBody>
      </p:sp>
      <p:sp>
        <p:nvSpPr>
          <p:cNvPr id="160" name="Google Shape;160;p20"/>
          <p:cNvSpPr txBox="1"/>
          <p:nvPr/>
        </p:nvSpPr>
        <p:spPr>
          <a:xfrm>
            <a:off x="591400" y="218100"/>
            <a:ext cx="10958400" cy="1015800"/>
          </a:xfrm>
          <a:prstGeom prst="rect">
            <a:avLst/>
          </a:prstGeom>
          <a:noFill/>
          <a:ln>
            <a:noFill/>
          </a:ln>
          <a:effectLst>
            <a:outerShdw blurRad="50800" dist="635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6000" b="1">
                <a:solidFill>
                  <a:schemeClr val="lt1"/>
                </a:solidFill>
                <a:latin typeface="Montserrat"/>
                <a:ea typeface="Montserrat"/>
                <a:cs typeface="Montserrat"/>
                <a:sym typeface="Montserrat"/>
              </a:rPr>
              <a:t>             Background</a:t>
            </a:r>
            <a:endParaRPr/>
          </a:p>
        </p:txBody>
      </p:sp>
      <p:sp>
        <p:nvSpPr>
          <p:cNvPr id="161" name="Google Shape;161;p20"/>
          <p:cNvSpPr txBox="1"/>
          <p:nvPr/>
        </p:nvSpPr>
        <p:spPr>
          <a:xfrm>
            <a:off x="345675" y="1233900"/>
            <a:ext cx="7770900" cy="6449400"/>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1500"/>
              </a:spcBef>
              <a:spcAft>
                <a:spcPts val="0"/>
              </a:spcAft>
              <a:buClr>
                <a:schemeClr val="lt1"/>
              </a:buClr>
              <a:buSzPts val="2000"/>
              <a:buFont typeface="Montserrat"/>
              <a:buChar char="●"/>
            </a:pPr>
            <a:r>
              <a:rPr lang="en-US" sz="2000" b="1" i="1">
                <a:solidFill>
                  <a:schemeClr val="lt1"/>
                </a:solidFill>
                <a:latin typeface="Montserrat"/>
                <a:ea typeface="Montserrat"/>
                <a:cs typeface="Montserrat"/>
                <a:sym typeface="Montserrat"/>
              </a:rPr>
              <a:t>Historical Origin:</a:t>
            </a:r>
            <a:r>
              <a:rPr lang="en-US" sz="2000" b="1">
                <a:solidFill>
                  <a:schemeClr val="lt1"/>
                </a:solidFill>
                <a:latin typeface="Montserrat"/>
                <a:ea typeface="Montserrat"/>
                <a:cs typeface="Montserrat"/>
                <a:sym typeface="Montserrat"/>
              </a:rPr>
              <a:t> </a:t>
            </a:r>
            <a:r>
              <a:rPr lang="en-US" sz="2000">
                <a:solidFill>
                  <a:schemeClr val="lt1"/>
                </a:solidFill>
                <a:latin typeface="Montserrat"/>
                <a:ea typeface="Montserrat"/>
                <a:cs typeface="Montserrat"/>
                <a:sym typeface="Montserrat"/>
              </a:rPr>
              <a:t>Established in the late 19th century, the Indian stock market is one of Asia's oldest.</a:t>
            </a:r>
            <a:endParaRPr sz="2000">
              <a:solidFill>
                <a:schemeClr val="lt1"/>
              </a:solidFill>
              <a:latin typeface="Montserrat"/>
              <a:ea typeface="Montserrat"/>
              <a:cs typeface="Montserrat"/>
              <a:sym typeface="Montserrat"/>
            </a:endParaRPr>
          </a:p>
          <a:p>
            <a:pPr marL="457200" lvl="0" indent="-355600" algn="l" rtl="0">
              <a:lnSpc>
                <a:spcPct val="115000"/>
              </a:lnSpc>
              <a:spcBef>
                <a:spcPts val="0"/>
              </a:spcBef>
              <a:spcAft>
                <a:spcPts val="0"/>
              </a:spcAft>
              <a:buClr>
                <a:schemeClr val="lt1"/>
              </a:buClr>
              <a:buSzPts val="2000"/>
              <a:buFont typeface="Montserrat"/>
              <a:buChar char="●"/>
            </a:pPr>
            <a:r>
              <a:rPr lang="en-US" sz="2000" b="1" i="1">
                <a:solidFill>
                  <a:schemeClr val="lt1"/>
                </a:solidFill>
                <a:latin typeface="Montserrat"/>
                <a:ea typeface="Montserrat"/>
                <a:cs typeface="Montserrat"/>
                <a:sym typeface="Montserrat"/>
              </a:rPr>
              <a:t>Dual Structure:</a:t>
            </a:r>
            <a:r>
              <a:rPr lang="en-US" sz="2000" b="1">
                <a:solidFill>
                  <a:schemeClr val="lt1"/>
                </a:solidFill>
                <a:latin typeface="Montserrat"/>
                <a:ea typeface="Montserrat"/>
                <a:cs typeface="Montserrat"/>
                <a:sym typeface="Montserrat"/>
              </a:rPr>
              <a:t> </a:t>
            </a:r>
            <a:r>
              <a:rPr lang="en-US" sz="2000">
                <a:solidFill>
                  <a:schemeClr val="lt1"/>
                </a:solidFill>
                <a:latin typeface="Montserrat"/>
                <a:ea typeface="Montserrat"/>
                <a:cs typeface="Montserrat"/>
                <a:sym typeface="Montserrat"/>
              </a:rPr>
              <a:t>Comprising the Bombay Stock Exchange (BSE) and National Stock Exchange (NSE), it operates with a dual exchange structure.</a:t>
            </a:r>
            <a:endParaRPr sz="2000">
              <a:solidFill>
                <a:schemeClr val="lt1"/>
              </a:solidFill>
              <a:latin typeface="Montserrat"/>
              <a:ea typeface="Montserrat"/>
              <a:cs typeface="Montserrat"/>
              <a:sym typeface="Montserrat"/>
            </a:endParaRPr>
          </a:p>
          <a:p>
            <a:pPr marL="457200" lvl="0" indent="-355600" algn="l" rtl="0">
              <a:lnSpc>
                <a:spcPct val="115000"/>
              </a:lnSpc>
              <a:spcBef>
                <a:spcPts val="0"/>
              </a:spcBef>
              <a:spcAft>
                <a:spcPts val="0"/>
              </a:spcAft>
              <a:buClr>
                <a:schemeClr val="lt1"/>
              </a:buClr>
              <a:buSzPts val="2000"/>
              <a:buFont typeface="Montserrat"/>
              <a:buChar char="●"/>
            </a:pPr>
            <a:r>
              <a:rPr lang="en-US" sz="2000" b="1" i="1">
                <a:solidFill>
                  <a:schemeClr val="lt1"/>
                </a:solidFill>
                <a:latin typeface="Montserrat"/>
                <a:ea typeface="Montserrat"/>
                <a:cs typeface="Montserrat"/>
                <a:sym typeface="Montserrat"/>
              </a:rPr>
              <a:t>Regulatory Oversight:</a:t>
            </a:r>
            <a:r>
              <a:rPr lang="en-US" sz="2000" b="1">
                <a:solidFill>
                  <a:schemeClr val="lt1"/>
                </a:solidFill>
                <a:latin typeface="Montserrat"/>
                <a:ea typeface="Montserrat"/>
                <a:cs typeface="Montserrat"/>
                <a:sym typeface="Montserrat"/>
              </a:rPr>
              <a:t> </a:t>
            </a:r>
            <a:r>
              <a:rPr lang="en-US" sz="2000">
                <a:solidFill>
                  <a:schemeClr val="lt1"/>
                </a:solidFill>
                <a:latin typeface="Montserrat"/>
                <a:ea typeface="Montserrat"/>
                <a:cs typeface="Montserrat"/>
                <a:sym typeface="Montserrat"/>
              </a:rPr>
              <a:t>The Securities and Exchange Board of India (SEBI) regulates and oversees the market.</a:t>
            </a:r>
            <a:endParaRPr sz="2000">
              <a:solidFill>
                <a:schemeClr val="lt1"/>
              </a:solidFill>
              <a:latin typeface="Montserrat"/>
              <a:ea typeface="Montserrat"/>
              <a:cs typeface="Montserrat"/>
              <a:sym typeface="Montserrat"/>
            </a:endParaRPr>
          </a:p>
          <a:p>
            <a:pPr marL="457200" lvl="0" indent="-355600" algn="l" rtl="0">
              <a:lnSpc>
                <a:spcPct val="115000"/>
              </a:lnSpc>
              <a:spcBef>
                <a:spcPts val="0"/>
              </a:spcBef>
              <a:spcAft>
                <a:spcPts val="0"/>
              </a:spcAft>
              <a:buClr>
                <a:schemeClr val="lt1"/>
              </a:buClr>
              <a:buSzPts val="2000"/>
              <a:buFont typeface="Montserrat"/>
              <a:buChar char="●"/>
            </a:pPr>
            <a:r>
              <a:rPr lang="en-US" sz="2000" b="1" i="1">
                <a:solidFill>
                  <a:schemeClr val="lt1"/>
                </a:solidFill>
                <a:latin typeface="Montserrat"/>
                <a:ea typeface="Montserrat"/>
                <a:cs typeface="Montserrat"/>
                <a:sym typeface="Montserrat"/>
              </a:rPr>
              <a:t>Segments:</a:t>
            </a:r>
            <a:r>
              <a:rPr lang="en-US" sz="2000" b="1">
                <a:solidFill>
                  <a:schemeClr val="lt1"/>
                </a:solidFill>
                <a:latin typeface="Montserrat"/>
                <a:ea typeface="Montserrat"/>
                <a:cs typeface="Montserrat"/>
                <a:sym typeface="Montserrat"/>
              </a:rPr>
              <a:t> </a:t>
            </a:r>
            <a:r>
              <a:rPr lang="en-US" sz="2000">
                <a:solidFill>
                  <a:schemeClr val="lt1"/>
                </a:solidFill>
                <a:latin typeface="Montserrat"/>
                <a:ea typeface="Montserrat"/>
                <a:cs typeface="Montserrat"/>
                <a:sym typeface="Montserrat"/>
              </a:rPr>
              <a:t>It includes equity, derivatives, commodities, and currency markets, catering to a diverse range of investors.</a:t>
            </a:r>
            <a:endParaRPr sz="2000">
              <a:solidFill>
                <a:schemeClr val="lt1"/>
              </a:solidFill>
              <a:latin typeface="Montserrat"/>
              <a:ea typeface="Montserrat"/>
              <a:cs typeface="Montserrat"/>
              <a:sym typeface="Montserrat"/>
            </a:endParaRPr>
          </a:p>
          <a:p>
            <a:pPr marL="457200" lvl="0" indent="-355600" algn="l" rtl="0">
              <a:lnSpc>
                <a:spcPct val="115000"/>
              </a:lnSpc>
              <a:spcBef>
                <a:spcPts val="0"/>
              </a:spcBef>
              <a:spcAft>
                <a:spcPts val="0"/>
              </a:spcAft>
              <a:buClr>
                <a:schemeClr val="lt1"/>
              </a:buClr>
              <a:buSzPts val="2000"/>
              <a:buFont typeface="Montserrat"/>
              <a:buChar char="●"/>
            </a:pPr>
            <a:r>
              <a:rPr lang="en-US" sz="2000" b="1" i="1">
                <a:solidFill>
                  <a:schemeClr val="lt1"/>
                </a:solidFill>
                <a:latin typeface="Montserrat"/>
                <a:ea typeface="Montserrat"/>
                <a:cs typeface="Montserrat"/>
                <a:sym typeface="Montserrat"/>
              </a:rPr>
              <a:t>Global Integration:</a:t>
            </a:r>
            <a:r>
              <a:rPr lang="en-US" sz="2000">
                <a:solidFill>
                  <a:schemeClr val="lt1"/>
                </a:solidFill>
                <a:latin typeface="Montserrat"/>
                <a:ea typeface="Montserrat"/>
                <a:cs typeface="Montserrat"/>
                <a:sym typeface="Montserrat"/>
              </a:rPr>
              <a:t> Increasingly integrated with global markets, attracting foreign investments and collaborations</a:t>
            </a:r>
            <a:endParaRPr sz="2000">
              <a:solidFill>
                <a:schemeClr val="lt1"/>
              </a:solidFill>
              <a:latin typeface="Montserrat"/>
              <a:ea typeface="Montserrat"/>
              <a:cs typeface="Montserrat"/>
              <a:sym typeface="Montserrat"/>
            </a:endParaRPr>
          </a:p>
          <a:p>
            <a:pPr marL="457200" lvl="0" indent="-355600" algn="l" rtl="0">
              <a:lnSpc>
                <a:spcPct val="115000"/>
              </a:lnSpc>
              <a:spcBef>
                <a:spcPts val="0"/>
              </a:spcBef>
              <a:spcAft>
                <a:spcPts val="0"/>
              </a:spcAft>
              <a:buClr>
                <a:schemeClr val="lt1"/>
              </a:buClr>
              <a:buSzPts val="2000"/>
              <a:buFont typeface="Montserrat"/>
              <a:buChar char="●"/>
            </a:pPr>
            <a:r>
              <a:rPr lang="en-US" sz="2000" b="1">
                <a:solidFill>
                  <a:schemeClr val="lt1"/>
                </a:solidFill>
                <a:latin typeface="Montserrat"/>
                <a:ea typeface="Montserrat"/>
                <a:cs typeface="Montserrat"/>
                <a:sym typeface="Montserrat"/>
              </a:rPr>
              <a:t>Dematerialisation, Market Participants, Performance &amp; Technology, Economic Significance</a:t>
            </a:r>
            <a:endParaRPr sz="2000" b="1">
              <a:solidFill>
                <a:schemeClr val="lt1"/>
              </a:solidFill>
              <a:latin typeface="Montserrat"/>
              <a:ea typeface="Montserrat"/>
              <a:cs typeface="Montserrat"/>
              <a:sym typeface="Montserrat"/>
            </a:endParaRPr>
          </a:p>
          <a:p>
            <a:pPr marL="0" lvl="0" indent="0" algn="l" rtl="0">
              <a:spcBef>
                <a:spcPts val="0"/>
              </a:spcBef>
              <a:spcAft>
                <a:spcPts val="0"/>
              </a:spcAft>
              <a:buNone/>
            </a:pPr>
            <a:endParaRPr sz="2000">
              <a:solidFill>
                <a:schemeClr val="lt1"/>
              </a:solidFill>
              <a:latin typeface="Montserrat"/>
              <a:ea typeface="Montserrat"/>
              <a:cs typeface="Montserrat"/>
              <a:sym typeface="Montserrat"/>
            </a:endParaRPr>
          </a:p>
          <a:p>
            <a:pPr marL="0" lvl="0" indent="0" algn="l" rtl="0">
              <a:spcBef>
                <a:spcPts val="0"/>
              </a:spcBef>
              <a:spcAft>
                <a:spcPts val="0"/>
              </a:spcAft>
              <a:buNone/>
            </a:pPr>
            <a:endParaRPr sz="1900">
              <a:solidFill>
                <a:schemeClr val="lt1"/>
              </a:solidFill>
              <a:latin typeface="Montserrat"/>
              <a:ea typeface="Montserrat"/>
              <a:cs typeface="Montserrat"/>
              <a:sym typeface="Montserrat"/>
            </a:endParaRPr>
          </a:p>
        </p:txBody>
      </p:sp>
      <p:pic>
        <p:nvPicPr>
          <p:cNvPr id="162" name="Google Shape;162;p20"/>
          <p:cNvPicPr preferRelativeResize="0"/>
          <p:nvPr/>
        </p:nvPicPr>
        <p:blipFill>
          <a:blip r:embed="rId4">
            <a:alphaModFix/>
          </a:blip>
          <a:stretch>
            <a:fillRect/>
          </a:stretch>
        </p:blipFill>
        <p:spPr>
          <a:xfrm>
            <a:off x="8207936" y="1904375"/>
            <a:ext cx="3522889" cy="352288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25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p:tgtEl>
                                          <p:spTgt spid="159"/>
                                        </p:tgtEl>
                                        <p:attrNameLst>
                                          <p:attrName>ppt_w</p:attrName>
                                        </p:attrNameLst>
                                      </p:cBhvr>
                                      <p:tavLst>
                                        <p:tav tm="0">
                                          <p:val>
                                            <p:strVal val="0"/>
                                          </p:val>
                                        </p:tav>
                                        <p:tav tm="100000">
                                          <p:val>
                                            <p:strVal val="#ppt_w"/>
                                          </p:val>
                                        </p:tav>
                                      </p:tavLst>
                                    </p:anim>
                                    <p:anim calcmode="lin" valueType="num">
                                      <p:cBhvr additive="base">
                                        <p:cTn id="8" dur="500"/>
                                        <p:tgtEl>
                                          <p:spTgt spid="159"/>
                                        </p:tgtEl>
                                        <p:attrNameLst>
                                          <p:attrName>ppt_h</p:attrName>
                                        </p:attrNameLst>
                                      </p:cBhvr>
                                      <p:tavLst>
                                        <p:tav tm="0">
                                          <p:val>
                                            <p:strVal val="0"/>
                                          </p:val>
                                        </p:tav>
                                        <p:tav tm="100000">
                                          <p:val>
                                            <p:strVal val="#ppt_h"/>
                                          </p:val>
                                        </p:tav>
                                      </p:tavLst>
                                    </p:anim>
                                  </p:childTnLst>
                                </p:cTn>
                              </p:par>
                              <p:par>
                                <p:cTn id="9" presetID="10" presetClass="entr" presetSubtype="0" fill="hold" nodeType="withEffect">
                                  <p:stCondLst>
                                    <p:cond delay="0"/>
                                  </p:stCondLst>
                                  <p:childTnLst>
                                    <p:set>
                                      <p:cBhvr>
                                        <p:cTn id="10" dur="1" fill="hold">
                                          <p:stCondLst>
                                            <p:cond delay="0"/>
                                          </p:stCondLst>
                                        </p:cTn>
                                        <p:tgtEl>
                                          <p:spTgt spid="160"/>
                                        </p:tgtEl>
                                        <p:attrNameLst>
                                          <p:attrName>style.visibility</p:attrName>
                                        </p:attrNameLst>
                                      </p:cBhvr>
                                      <p:to>
                                        <p:strVal val="visible"/>
                                      </p:to>
                                    </p:set>
                                    <p:animEffect transition="in" filter="fade">
                                      <p:cBhvr>
                                        <p:cTn id="11" dur="10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Google Shape;168;p21"/>
          <p:cNvPicPr preferRelativeResize="0"/>
          <p:nvPr/>
        </p:nvPicPr>
        <p:blipFill rotWithShape="1">
          <a:blip r:embed="rId3">
            <a:alphaModFix/>
          </a:blip>
          <a:srcRect/>
          <a:stretch/>
        </p:blipFill>
        <p:spPr>
          <a:xfrm>
            <a:off x="3244573" y="787400"/>
            <a:ext cx="5119738" cy="5363263"/>
          </a:xfrm>
          <a:prstGeom prst="rect">
            <a:avLst/>
          </a:prstGeom>
          <a:noFill/>
          <a:ln>
            <a:noFill/>
          </a:ln>
        </p:spPr>
      </p:pic>
      <p:sp>
        <p:nvSpPr>
          <p:cNvPr id="169" name="Google Shape;169;p21"/>
          <p:cNvSpPr txBox="1"/>
          <p:nvPr/>
        </p:nvSpPr>
        <p:spPr>
          <a:xfrm>
            <a:off x="4197349" y="1904377"/>
            <a:ext cx="3746400" cy="3155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9900">
                <a:solidFill>
                  <a:srgbClr val="5CF0F7"/>
                </a:solidFill>
                <a:latin typeface="Montserrat"/>
                <a:ea typeface="Montserrat"/>
                <a:cs typeface="Montserrat"/>
                <a:sym typeface="Montserrat"/>
              </a:rPr>
              <a:t>02</a:t>
            </a:r>
            <a:endParaRPr sz="19900">
              <a:solidFill>
                <a:srgbClr val="5CF0F7"/>
              </a:solidFill>
              <a:latin typeface="Montserrat"/>
              <a:ea typeface="Montserrat"/>
              <a:cs typeface="Montserrat"/>
              <a:sym typeface="Montserrat"/>
            </a:endParaRPr>
          </a:p>
        </p:txBody>
      </p:sp>
      <p:sp>
        <p:nvSpPr>
          <p:cNvPr id="170" name="Google Shape;170;p21"/>
          <p:cNvSpPr txBox="1"/>
          <p:nvPr/>
        </p:nvSpPr>
        <p:spPr>
          <a:xfrm>
            <a:off x="725425" y="2787075"/>
            <a:ext cx="10958400" cy="1015800"/>
          </a:xfrm>
          <a:prstGeom prst="rect">
            <a:avLst/>
          </a:prstGeom>
          <a:noFill/>
          <a:ln>
            <a:noFill/>
          </a:ln>
          <a:effectLst>
            <a:outerShdw blurRad="50800" dist="635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6000" b="1">
                <a:solidFill>
                  <a:schemeClr val="lt1"/>
                </a:solidFill>
                <a:latin typeface="Montserrat"/>
                <a:ea typeface="Montserrat"/>
                <a:cs typeface="Montserrat"/>
                <a:sym typeface="Montserrat"/>
              </a:rPr>
              <a:t>       Trader’s Dilemma</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250"/>
                                  </p:stCondLst>
                                  <p:childTnLst>
                                    <p:set>
                                      <p:cBhvr>
                                        <p:cTn id="6" dur="1" fill="hold">
                                          <p:stCondLst>
                                            <p:cond delay="0"/>
                                          </p:stCondLst>
                                        </p:cTn>
                                        <p:tgtEl>
                                          <p:spTgt spid="169"/>
                                        </p:tgtEl>
                                        <p:attrNameLst>
                                          <p:attrName>style.visibility</p:attrName>
                                        </p:attrNameLst>
                                      </p:cBhvr>
                                      <p:to>
                                        <p:strVal val="visible"/>
                                      </p:to>
                                    </p:set>
                                    <p:anim calcmode="lin" valueType="num">
                                      <p:cBhvr additive="base">
                                        <p:cTn id="7" dur="500"/>
                                        <p:tgtEl>
                                          <p:spTgt spid="169"/>
                                        </p:tgtEl>
                                        <p:attrNameLst>
                                          <p:attrName>ppt_w</p:attrName>
                                        </p:attrNameLst>
                                      </p:cBhvr>
                                      <p:tavLst>
                                        <p:tav tm="0">
                                          <p:val>
                                            <p:strVal val="0"/>
                                          </p:val>
                                        </p:tav>
                                        <p:tav tm="100000">
                                          <p:val>
                                            <p:strVal val="#ppt_w"/>
                                          </p:val>
                                        </p:tav>
                                      </p:tavLst>
                                    </p:anim>
                                    <p:anim calcmode="lin" valueType="num">
                                      <p:cBhvr additive="base">
                                        <p:cTn id="8" dur="500"/>
                                        <p:tgtEl>
                                          <p:spTgt spid="169"/>
                                        </p:tgtEl>
                                        <p:attrNameLst>
                                          <p:attrName>ppt_h</p:attrName>
                                        </p:attrNameLst>
                                      </p:cBhvr>
                                      <p:tavLst>
                                        <p:tav tm="0">
                                          <p:val>
                                            <p:strVal val="0"/>
                                          </p:val>
                                        </p:tav>
                                        <p:tav tm="100000">
                                          <p:val>
                                            <p:strVal val="#ppt_h"/>
                                          </p:val>
                                        </p:tav>
                                      </p:tavLst>
                                    </p:anim>
                                  </p:childTnLst>
                                </p:cTn>
                              </p:par>
                              <p:par>
                                <p:cTn id="9" presetID="10" presetClass="entr" presetSubtype="0" fill="hold" nodeType="withEffect">
                                  <p:stCondLst>
                                    <p:cond delay="0"/>
                                  </p:stCondLst>
                                  <p:childTnLst>
                                    <p:set>
                                      <p:cBhvr>
                                        <p:cTn id="10" dur="1" fill="hold">
                                          <p:stCondLst>
                                            <p:cond delay="0"/>
                                          </p:stCondLst>
                                        </p:cTn>
                                        <p:tgtEl>
                                          <p:spTgt spid="170"/>
                                        </p:tgtEl>
                                        <p:attrNameLst>
                                          <p:attrName>style.visibility</p:attrName>
                                        </p:attrNameLst>
                                      </p:cBhvr>
                                      <p:to>
                                        <p:strVal val="visible"/>
                                      </p:to>
                                    </p:set>
                                    <p:animEffect transition="in" filter="fade">
                                      <p:cBhvr>
                                        <p:cTn id="11" dur="10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6" name="Google Shape;176;p22"/>
          <p:cNvPicPr preferRelativeResize="0"/>
          <p:nvPr/>
        </p:nvPicPr>
        <p:blipFill rotWithShape="1">
          <a:blip r:embed="rId3">
            <a:alphaModFix/>
          </a:blip>
          <a:srcRect/>
          <a:stretch/>
        </p:blipFill>
        <p:spPr>
          <a:xfrm>
            <a:off x="-461477" y="-480171"/>
            <a:ext cx="12371609" cy="13024797"/>
          </a:xfrm>
          <a:prstGeom prst="rect">
            <a:avLst/>
          </a:prstGeom>
          <a:noFill/>
          <a:ln>
            <a:noFill/>
          </a:ln>
        </p:spPr>
      </p:pic>
      <p:sp>
        <p:nvSpPr>
          <p:cNvPr id="177" name="Google Shape;177;p22"/>
          <p:cNvSpPr/>
          <p:nvPr/>
        </p:nvSpPr>
        <p:spPr>
          <a:xfrm>
            <a:off x="4129325" y="342550"/>
            <a:ext cx="7780800" cy="2636100"/>
          </a:xfrm>
          <a:prstGeom prst="rect">
            <a:avLst/>
          </a:prstGeom>
          <a:noFill/>
          <a:ln>
            <a:noFill/>
          </a:ln>
        </p:spPr>
        <p:txBody>
          <a:bodyPr spcFirstLastPara="1" wrap="square" lIns="91425" tIns="45700" rIns="91425" bIns="45700" anchor="t" anchorCtr="0">
            <a:noAutofit/>
          </a:bodyPr>
          <a:lstStyle/>
          <a:p>
            <a:pPr marL="457200" lvl="0" indent="-355600" algn="l" rtl="0">
              <a:lnSpc>
                <a:spcPct val="115000"/>
              </a:lnSpc>
              <a:spcBef>
                <a:spcPts val="1500"/>
              </a:spcBef>
              <a:spcAft>
                <a:spcPts val="0"/>
              </a:spcAft>
              <a:buClr>
                <a:schemeClr val="lt1"/>
              </a:buClr>
              <a:buSzPts val="2000"/>
              <a:buFont typeface="Montserrat"/>
              <a:buChar char="●"/>
            </a:pPr>
            <a:r>
              <a:rPr lang="en-US" sz="2000" b="1" i="1">
                <a:solidFill>
                  <a:schemeClr val="lt1"/>
                </a:solidFill>
                <a:latin typeface="Montserrat"/>
                <a:ea typeface="Montserrat"/>
                <a:cs typeface="Montserrat"/>
                <a:sym typeface="Montserrat"/>
              </a:rPr>
              <a:t>Challenges:</a:t>
            </a:r>
            <a:r>
              <a:rPr lang="en-US" sz="2000" b="1">
                <a:solidFill>
                  <a:schemeClr val="lt1"/>
                </a:solidFill>
                <a:latin typeface="Montserrat"/>
                <a:ea typeface="Montserrat"/>
                <a:cs typeface="Montserrat"/>
                <a:sym typeface="Montserrat"/>
              </a:rPr>
              <a:t> </a:t>
            </a:r>
            <a:r>
              <a:rPr lang="en-US" sz="2000">
                <a:solidFill>
                  <a:schemeClr val="lt1"/>
                </a:solidFill>
                <a:latin typeface="Montserrat"/>
                <a:ea typeface="Montserrat"/>
                <a:cs typeface="Montserrat"/>
                <a:sym typeface="Montserrat"/>
              </a:rPr>
              <a:t>Traders face information overload, market volatility, risk assessment and regulatory compliance hurdles.</a:t>
            </a:r>
            <a:endParaRPr sz="2000">
              <a:solidFill>
                <a:schemeClr val="lt1"/>
              </a:solidFill>
              <a:latin typeface="Montserrat"/>
              <a:ea typeface="Montserrat"/>
              <a:cs typeface="Montserrat"/>
              <a:sym typeface="Montserrat"/>
            </a:endParaRPr>
          </a:p>
          <a:p>
            <a:pPr marL="457200" lvl="0" indent="-355600" algn="l" rtl="0">
              <a:lnSpc>
                <a:spcPct val="115000"/>
              </a:lnSpc>
              <a:spcBef>
                <a:spcPts val="0"/>
              </a:spcBef>
              <a:spcAft>
                <a:spcPts val="0"/>
              </a:spcAft>
              <a:buClr>
                <a:schemeClr val="lt1"/>
              </a:buClr>
              <a:buSzPts val="2000"/>
              <a:buFont typeface="Montserrat"/>
              <a:buChar char="●"/>
            </a:pPr>
            <a:r>
              <a:rPr lang="en-US" sz="2000" b="1" i="1">
                <a:solidFill>
                  <a:schemeClr val="lt1"/>
                </a:solidFill>
                <a:latin typeface="Montserrat"/>
                <a:ea typeface="Montserrat"/>
                <a:cs typeface="Montserrat"/>
                <a:sym typeface="Montserrat"/>
              </a:rPr>
              <a:t>Timeliness:</a:t>
            </a:r>
            <a:r>
              <a:rPr lang="en-US" sz="2000" b="1">
                <a:solidFill>
                  <a:schemeClr val="lt1"/>
                </a:solidFill>
                <a:latin typeface="Montserrat"/>
                <a:ea typeface="Montserrat"/>
                <a:cs typeface="Montserrat"/>
                <a:sym typeface="Montserrat"/>
              </a:rPr>
              <a:t> </a:t>
            </a:r>
            <a:r>
              <a:rPr lang="en-US" sz="2000">
                <a:solidFill>
                  <a:schemeClr val="lt1"/>
                </a:solidFill>
                <a:latin typeface="Montserrat"/>
                <a:ea typeface="Montserrat"/>
                <a:cs typeface="Montserrat"/>
                <a:sym typeface="Montserrat"/>
              </a:rPr>
              <a:t>Real-time access to news is critical for making informed decisions.</a:t>
            </a:r>
            <a:endParaRPr sz="2000">
              <a:solidFill>
                <a:schemeClr val="lt1"/>
              </a:solidFill>
              <a:latin typeface="Montserrat"/>
              <a:ea typeface="Montserrat"/>
              <a:cs typeface="Montserrat"/>
              <a:sym typeface="Montserrat"/>
            </a:endParaRPr>
          </a:p>
          <a:p>
            <a:pPr marL="457200" lvl="0" indent="-355600" algn="l" rtl="0">
              <a:lnSpc>
                <a:spcPct val="115000"/>
              </a:lnSpc>
              <a:spcBef>
                <a:spcPts val="0"/>
              </a:spcBef>
              <a:spcAft>
                <a:spcPts val="0"/>
              </a:spcAft>
              <a:buClr>
                <a:schemeClr val="lt1"/>
              </a:buClr>
              <a:buSzPts val="2000"/>
              <a:buFont typeface="Montserrat"/>
              <a:buChar char="●"/>
            </a:pPr>
            <a:r>
              <a:rPr lang="en-US" sz="2000" b="1" i="1">
                <a:solidFill>
                  <a:schemeClr val="lt1"/>
                </a:solidFill>
                <a:latin typeface="Montserrat"/>
                <a:ea typeface="Montserrat"/>
                <a:cs typeface="Montserrat"/>
                <a:sym typeface="Montserrat"/>
              </a:rPr>
              <a:t>Impact:</a:t>
            </a:r>
            <a:r>
              <a:rPr lang="en-US" sz="2000" b="1">
                <a:solidFill>
                  <a:schemeClr val="lt1"/>
                </a:solidFill>
                <a:latin typeface="Montserrat"/>
                <a:ea typeface="Montserrat"/>
                <a:cs typeface="Montserrat"/>
                <a:sym typeface="Montserrat"/>
              </a:rPr>
              <a:t> </a:t>
            </a:r>
            <a:r>
              <a:rPr lang="en-US" sz="2000">
                <a:solidFill>
                  <a:schemeClr val="lt1"/>
                </a:solidFill>
                <a:latin typeface="Montserrat"/>
                <a:ea typeface="Montserrat"/>
                <a:cs typeface="Montserrat"/>
                <a:sym typeface="Montserrat"/>
              </a:rPr>
              <a:t>Timely information empowers traders to make informed decisions, mitigate risks, identify profit opportunities, and maintain a competitive edge.</a:t>
            </a:r>
            <a:endParaRPr sz="2000">
              <a:solidFill>
                <a:schemeClr val="lt1"/>
              </a:solidFill>
              <a:latin typeface="Montserrat"/>
              <a:ea typeface="Montserrat"/>
              <a:cs typeface="Montserrat"/>
              <a:sym typeface="Montserrat"/>
            </a:endParaRPr>
          </a:p>
          <a:p>
            <a:pPr marL="0" marR="0" lvl="0" indent="0" algn="l" rtl="0">
              <a:lnSpc>
                <a:spcPct val="120000"/>
              </a:lnSpc>
              <a:spcBef>
                <a:spcPts val="0"/>
              </a:spcBef>
              <a:spcAft>
                <a:spcPts val="0"/>
              </a:spcAft>
              <a:buNone/>
            </a:pPr>
            <a:endParaRPr sz="2000">
              <a:solidFill>
                <a:schemeClr val="lt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6"/>
                                        </p:tgtEl>
                                        <p:attrNameLst>
                                          <p:attrName>style.visibility</p:attrName>
                                        </p:attrNameLst>
                                      </p:cBhvr>
                                      <p:to>
                                        <p:strVal val="visible"/>
                                      </p:to>
                                    </p:set>
                                    <p:animEffect transition="in" filter="fade">
                                      <p:cBhvr>
                                        <p:cTn id="7" dur="500"/>
                                        <p:tgtEl>
                                          <p:spTgt spid="176"/>
                                        </p:tgtEl>
                                      </p:cBhvr>
                                    </p:animEffect>
                                  </p:childTnLst>
                                </p:cTn>
                              </p:par>
                              <p:par>
                                <p:cTn id="8" presetID="10" presetClass="entr" presetSubtype="0" fill="hold" nodeType="withEffect">
                                  <p:stCondLst>
                                    <p:cond delay="0"/>
                                  </p:stCondLst>
                                  <p:childTnLst>
                                    <p:set>
                                      <p:cBhvr>
                                        <p:cTn id="9" dur="1" fill="hold">
                                          <p:stCondLst>
                                            <p:cond delay="0"/>
                                          </p:stCondLst>
                                        </p:cTn>
                                        <p:tgtEl>
                                          <p:spTgt spid="177"/>
                                        </p:tgtEl>
                                        <p:attrNameLst>
                                          <p:attrName>style.visibility</p:attrName>
                                        </p:attrNameLst>
                                      </p:cBhvr>
                                      <p:to>
                                        <p:strVal val="visible"/>
                                      </p:to>
                                    </p:set>
                                    <p:animEffect transition="in" filter="fade">
                                      <p:cBhvr>
                                        <p:cTn id="10" dur="500"/>
                                        <p:tgtEl>
                                          <p:spTgt spid="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p23"/>
          <p:cNvPicPr preferRelativeResize="0"/>
          <p:nvPr/>
        </p:nvPicPr>
        <p:blipFill rotWithShape="1">
          <a:blip r:embed="rId3">
            <a:alphaModFix/>
          </a:blip>
          <a:srcRect/>
          <a:stretch/>
        </p:blipFill>
        <p:spPr>
          <a:xfrm>
            <a:off x="3244573" y="787400"/>
            <a:ext cx="5119738" cy="5363263"/>
          </a:xfrm>
          <a:prstGeom prst="rect">
            <a:avLst/>
          </a:prstGeom>
          <a:noFill/>
          <a:ln>
            <a:noFill/>
          </a:ln>
        </p:spPr>
      </p:pic>
      <p:sp>
        <p:nvSpPr>
          <p:cNvPr id="184" name="Google Shape;184;p23"/>
          <p:cNvSpPr txBox="1"/>
          <p:nvPr/>
        </p:nvSpPr>
        <p:spPr>
          <a:xfrm>
            <a:off x="4197349" y="1904377"/>
            <a:ext cx="3746400" cy="3155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9900">
                <a:solidFill>
                  <a:srgbClr val="5CF0F7"/>
                </a:solidFill>
                <a:latin typeface="Montserrat"/>
                <a:ea typeface="Montserrat"/>
                <a:cs typeface="Montserrat"/>
                <a:sym typeface="Montserrat"/>
              </a:rPr>
              <a:t>03</a:t>
            </a:r>
            <a:endParaRPr sz="19900">
              <a:solidFill>
                <a:srgbClr val="5CF0F7"/>
              </a:solidFill>
              <a:latin typeface="Montserrat"/>
              <a:ea typeface="Montserrat"/>
              <a:cs typeface="Montserrat"/>
              <a:sym typeface="Montserrat"/>
            </a:endParaRPr>
          </a:p>
        </p:txBody>
      </p:sp>
      <p:sp>
        <p:nvSpPr>
          <p:cNvPr id="185" name="Google Shape;185;p23"/>
          <p:cNvSpPr txBox="1"/>
          <p:nvPr/>
        </p:nvSpPr>
        <p:spPr>
          <a:xfrm>
            <a:off x="2362250" y="240450"/>
            <a:ext cx="7416600" cy="1015800"/>
          </a:xfrm>
          <a:prstGeom prst="rect">
            <a:avLst/>
          </a:prstGeom>
          <a:noFill/>
          <a:ln>
            <a:noFill/>
          </a:ln>
          <a:effectLst>
            <a:outerShdw blurRad="50800" dist="635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6000" b="1">
                <a:solidFill>
                  <a:schemeClr val="lt1"/>
                </a:solidFill>
                <a:latin typeface="Montserrat"/>
                <a:ea typeface="Montserrat"/>
                <a:cs typeface="Montserrat"/>
                <a:sym typeface="Montserrat"/>
              </a:rPr>
              <a:t>    The Solution</a:t>
            </a:r>
            <a:endParaRPr/>
          </a:p>
        </p:txBody>
      </p:sp>
      <p:sp>
        <p:nvSpPr>
          <p:cNvPr id="186" name="Google Shape;186;p23"/>
          <p:cNvSpPr txBox="1"/>
          <p:nvPr/>
        </p:nvSpPr>
        <p:spPr>
          <a:xfrm>
            <a:off x="459800" y="1502175"/>
            <a:ext cx="6316200" cy="4648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500"/>
              </a:spcBef>
              <a:spcAft>
                <a:spcPts val="0"/>
              </a:spcAft>
              <a:buClr>
                <a:schemeClr val="dk1"/>
              </a:buClr>
              <a:buSzPts val="1100"/>
              <a:buFont typeface="Arial"/>
              <a:buNone/>
            </a:pPr>
            <a:endParaRPr sz="2000" i="1">
              <a:solidFill>
                <a:schemeClr val="lt1"/>
              </a:solidFill>
              <a:latin typeface="Montserrat"/>
              <a:ea typeface="Montserrat"/>
              <a:cs typeface="Montserrat"/>
              <a:sym typeface="Montserrat"/>
            </a:endParaRPr>
          </a:p>
          <a:p>
            <a:pPr marL="457200" lvl="0" indent="-355600" algn="l" rtl="0">
              <a:lnSpc>
                <a:spcPct val="115000"/>
              </a:lnSpc>
              <a:spcBef>
                <a:spcPts val="1500"/>
              </a:spcBef>
              <a:spcAft>
                <a:spcPts val="0"/>
              </a:spcAft>
              <a:buClr>
                <a:schemeClr val="lt1"/>
              </a:buClr>
              <a:buSzPts val="2000"/>
              <a:buFont typeface="Montserrat"/>
              <a:buAutoNum type="arabicParenR"/>
            </a:pPr>
            <a:r>
              <a:rPr lang="en-US" sz="2000" i="1">
                <a:solidFill>
                  <a:schemeClr val="lt1"/>
                </a:solidFill>
                <a:latin typeface="Montserrat"/>
                <a:ea typeface="Montserrat"/>
                <a:cs typeface="Montserrat"/>
                <a:sym typeface="Montserrat"/>
              </a:rPr>
              <a:t>Introducing Our Excel App: We offer a user-friendly Excel app tailored for stock monitoring and sentiment analysis</a:t>
            </a:r>
            <a:endParaRPr sz="2000" i="1">
              <a:solidFill>
                <a:schemeClr val="lt1"/>
              </a:solidFill>
              <a:latin typeface="Montserrat"/>
              <a:ea typeface="Montserrat"/>
              <a:cs typeface="Montserrat"/>
              <a:sym typeface="Montserrat"/>
            </a:endParaRPr>
          </a:p>
          <a:p>
            <a:pPr marL="457200" lvl="0" indent="-355600" algn="l" rtl="0">
              <a:lnSpc>
                <a:spcPct val="115000"/>
              </a:lnSpc>
              <a:spcBef>
                <a:spcPts val="0"/>
              </a:spcBef>
              <a:spcAft>
                <a:spcPts val="0"/>
              </a:spcAft>
              <a:buClr>
                <a:schemeClr val="lt1"/>
              </a:buClr>
              <a:buSzPts val="2000"/>
              <a:buFont typeface="Montserrat"/>
              <a:buAutoNum type="arabicParenR"/>
            </a:pPr>
            <a:r>
              <a:rPr lang="en-US" sz="2000" i="1">
                <a:solidFill>
                  <a:schemeClr val="lt1"/>
                </a:solidFill>
                <a:latin typeface="Montserrat"/>
                <a:ea typeface="Montserrat"/>
                <a:cs typeface="Montserrat"/>
                <a:sym typeface="Montserrat"/>
              </a:rPr>
              <a:t>Key Features: Real-time stock tracking, integrated news feeds, sentiment analysis, risk assessment, and data visualization.</a:t>
            </a:r>
            <a:endParaRPr sz="2000" i="1">
              <a:solidFill>
                <a:schemeClr val="lt1"/>
              </a:solidFill>
              <a:latin typeface="Montserrat"/>
              <a:ea typeface="Montserrat"/>
              <a:cs typeface="Montserrat"/>
              <a:sym typeface="Montserrat"/>
            </a:endParaRPr>
          </a:p>
          <a:p>
            <a:pPr marL="457200" lvl="0" indent="-355600" algn="l" rtl="0">
              <a:lnSpc>
                <a:spcPct val="115000"/>
              </a:lnSpc>
              <a:spcBef>
                <a:spcPts val="0"/>
              </a:spcBef>
              <a:spcAft>
                <a:spcPts val="0"/>
              </a:spcAft>
              <a:buClr>
                <a:schemeClr val="lt1"/>
              </a:buClr>
              <a:buSzPts val="2000"/>
              <a:buFont typeface="Montserrat"/>
              <a:buAutoNum type="arabicParenR"/>
            </a:pPr>
            <a:r>
              <a:rPr lang="en-US" sz="2000" i="1">
                <a:solidFill>
                  <a:schemeClr val="lt1"/>
                </a:solidFill>
                <a:latin typeface="Montserrat"/>
                <a:ea typeface="Montserrat"/>
                <a:cs typeface="Montserrat"/>
                <a:sym typeface="Montserrat"/>
              </a:rPr>
              <a:t>Benefits: Timely insights, informed decisions, risk mitigation, profit opportunities, and a competitive advantage for traders.</a:t>
            </a:r>
            <a:endParaRPr sz="2000" i="1">
              <a:solidFill>
                <a:schemeClr val="lt1"/>
              </a:solidFill>
              <a:latin typeface="Montserrat"/>
              <a:ea typeface="Montserrat"/>
              <a:cs typeface="Montserrat"/>
              <a:sym typeface="Montserrat"/>
            </a:endParaRPr>
          </a:p>
          <a:p>
            <a:pPr marL="0" lvl="0" indent="0" algn="l" rtl="0">
              <a:lnSpc>
                <a:spcPct val="115000"/>
              </a:lnSpc>
              <a:spcBef>
                <a:spcPts val="1500"/>
              </a:spcBef>
              <a:spcAft>
                <a:spcPts val="0"/>
              </a:spcAft>
              <a:buNone/>
            </a:pPr>
            <a:endParaRPr sz="1200" i="1">
              <a:solidFill>
                <a:srgbClr val="374151"/>
              </a:solidFill>
              <a:highlight>
                <a:srgbClr val="F7F7F8"/>
              </a:highlight>
              <a:latin typeface="Roboto"/>
              <a:ea typeface="Roboto"/>
              <a:cs typeface="Roboto"/>
              <a:sym typeface="Roboto"/>
            </a:endParaRPr>
          </a:p>
        </p:txBody>
      </p:sp>
      <p:pic>
        <p:nvPicPr>
          <p:cNvPr id="187" name="Google Shape;187;p23"/>
          <p:cNvPicPr preferRelativeResize="0"/>
          <p:nvPr/>
        </p:nvPicPr>
        <p:blipFill>
          <a:blip r:embed="rId4">
            <a:alphaModFix/>
          </a:blip>
          <a:stretch>
            <a:fillRect/>
          </a:stretch>
        </p:blipFill>
        <p:spPr>
          <a:xfrm>
            <a:off x="8248661" y="1904375"/>
            <a:ext cx="3522890" cy="394687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250"/>
                                  </p:stCondLst>
                                  <p:childTnLst>
                                    <p:set>
                                      <p:cBhvr>
                                        <p:cTn id="6" dur="1" fill="hold">
                                          <p:stCondLst>
                                            <p:cond delay="0"/>
                                          </p:stCondLst>
                                        </p:cTn>
                                        <p:tgtEl>
                                          <p:spTgt spid="184"/>
                                        </p:tgtEl>
                                        <p:attrNameLst>
                                          <p:attrName>style.visibility</p:attrName>
                                        </p:attrNameLst>
                                      </p:cBhvr>
                                      <p:to>
                                        <p:strVal val="visible"/>
                                      </p:to>
                                    </p:set>
                                    <p:anim calcmode="lin" valueType="num">
                                      <p:cBhvr additive="base">
                                        <p:cTn id="7" dur="500"/>
                                        <p:tgtEl>
                                          <p:spTgt spid="184"/>
                                        </p:tgtEl>
                                        <p:attrNameLst>
                                          <p:attrName>ppt_w</p:attrName>
                                        </p:attrNameLst>
                                      </p:cBhvr>
                                      <p:tavLst>
                                        <p:tav tm="0">
                                          <p:val>
                                            <p:strVal val="0"/>
                                          </p:val>
                                        </p:tav>
                                        <p:tav tm="100000">
                                          <p:val>
                                            <p:strVal val="#ppt_w"/>
                                          </p:val>
                                        </p:tav>
                                      </p:tavLst>
                                    </p:anim>
                                    <p:anim calcmode="lin" valueType="num">
                                      <p:cBhvr additive="base">
                                        <p:cTn id="8" dur="500"/>
                                        <p:tgtEl>
                                          <p:spTgt spid="184"/>
                                        </p:tgtEl>
                                        <p:attrNameLst>
                                          <p:attrName>ppt_h</p:attrName>
                                        </p:attrNameLst>
                                      </p:cBhvr>
                                      <p:tavLst>
                                        <p:tav tm="0">
                                          <p:val>
                                            <p:strVal val="0"/>
                                          </p:val>
                                        </p:tav>
                                        <p:tav tm="100000">
                                          <p:val>
                                            <p:strVal val="#ppt_h"/>
                                          </p:val>
                                        </p:tav>
                                      </p:tavLst>
                                    </p:anim>
                                  </p:childTnLst>
                                </p:cTn>
                              </p:par>
                              <p:par>
                                <p:cTn id="9" presetID="10" presetClass="entr" presetSubtype="0" fill="hold" nodeType="withEffect">
                                  <p:stCondLst>
                                    <p:cond delay="0"/>
                                  </p:stCondLst>
                                  <p:childTnLst>
                                    <p:set>
                                      <p:cBhvr>
                                        <p:cTn id="10" dur="1" fill="hold">
                                          <p:stCondLst>
                                            <p:cond delay="0"/>
                                          </p:stCondLst>
                                        </p:cTn>
                                        <p:tgtEl>
                                          <p:spTgt spid="185"/>
                                        </p:tgtEl>
                                        <p:attrNameLst>
                                          <p:attrName>style.visibility</p:attrName>
                                        </p:attrNameLst>
                                      </p:cBhvr>
                                      <p:to>
                                        <p:strVal val="visible"/>
                                      </p:to>
                                    </p:set>
                                    <p:animEffect transition="in" filter="fade">
                                      <p:cBhvr>
                                        <p:cTn id="11" dur="1000"/>
                                        <p:tgtEl>
                                          <p:spTgt spid="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24"/>
          <p:cNvPicPr preferRelativeResize="0"/>
          <p:nvPr/>
        </p:nvPicPr>
        <p:blipFill rotWithShape="1">
          <a:blip r:embed="rId3">
            <a:alphaModFix/>
          </a:blip>
          <a:srcRect/>
          <a:stretch/>
        </p:blipFill>
        <p:spPr>
          <a:xfrm>
            <a:off x="3244573" y="787400"/>
            <a:ext cx="5119738" cy="5363263"/>
          </a:xfrm>
          <a:prstGeom prst="rect">
            <a:avLst/>
          </a:prstGeom>
          <a:noFill/>
          <a:ln>
            <a:noFill/>
          </a:ln>
        </p:spPr>
      </p:pic>
      <p:sp>
        <p:nvSpPr>
          <p:cNvPr id="194" name="Google Shape;194;p24"/>
          <p:cNvSpPr txBox="1"/>
          <p:nvPr/>
        </p:nvSpPr>
        <p:spPr>
          <a:xfrm>
            <a:off x="4197349" y="1904377"/>
            <a:ext cx="3746400" cy="3155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9900">
                <a:solidFill>
                  <a:srgbClr val="5CF0F7"/>
                </a:solidFill>
                <a:latin typeface="Montserrat"/>
                <a:ea typeface="Montserrat"/>
                <a:cs typeface="Montserrat"/>
                <a:sym typeface="Montserrat"/>
              </a:rPr>
              <a:t>04</a:t>
            </a:r>
            <a:endParaRPr sz="19900">
              <a:solidFill>
                <a:srgbClr val="5CF0F7"/>
              </a:solidFill>
              <a:latin typeface="Montserrat"/>
              <a:ea typeface="Montserrat"/>
              <a:cs typeface="Montserrat"/>
              <a:sym typeface="Montserrat"/>
            </a:endParaRPr>
          </a:p>
        </p:txBody>
      </p:sp>
      <p:sp>
        <p:nvSpPr>
          <p:cNvPr id="195" name="Google Shape;195;p24"/>
          <p:cNvSpPr txBox="1"/>
          <p:nvPr/>
        </p:nvSpPr>
        <p:spPr>
          <a:xfrm>
            <a:off x="-171950" y="240450"/>
            <a:ext cx="12363900" cy="1015800"/>
          </a:xfrm>
          <a:prstGeom prst="rect">
            <a:avLst/>
          </a:prstGeom>
          <a:noFill/>
          <a:ln>
            <a:noFill/>
          </a:ln>
          <a:effectLst>
            <a:outerShdw blurRad="50800" dist="635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6000" b="1">
                <a:solidFill>
                  <a:schemeClr val="lt1"/>
                </a:solidFill>
                <a:latin typeface="Montserrat"/>
                <a:ea typeface="Montserrat"/>
                <a:cs typeface="Montserrat"/>
                <a:sym typeface="Montserrat"/>
              </a:rPr>
              <a:t>                     Source</a:t>
            </a:r>
            <a:endParaRPr/>
          </a:p>
        </p:txBody>
      </p:sp>
      <p:sp>
        <p:nvSpPr>
          <p:cNvPr id="196" name="Google Shape;196;p24"/>
          <p:cNvSpPr txBox="1"/>
          <p:nvPr/>
        </p:nvSpPr>
        <p:spPr>
          <a:xfrm>
            <a:off x="342500" y="1412600"/>
            <a:ext cx="5852700" cy="5164200"/>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1500"/>
              </a:spcBef>
              <a:spcAft>
                <a:spcPts val="0"/>
              </a:spcAft>
              <a:buClr>
                <a:schemeClr val="lt1"/>
              </a:buClr>
              <a:buSzPts val="2000"/>
              <a:buFont typeface="Montserrat"/>
              <a:buChar char="●"/>
            </a:pPr>
            <a:r>
              <a:rPr lang="en-US" sz="2000" i="1">
                <a:solidFill>
                  <a:schemeClr val="lt1"/>
                </a:solidFill>
                <a:latin typeface="Montserrat"/>
                <a:ea typeface="Montserrat"/>
                <a:cs typeface="Montserrat"/>
                <a:sym typeface="Montserrat"/>
              </a:rPr>
              <a:t>Market Volatility:</a:t>
            </a:r>
            <a:r>
              <a:rPr lang="en-US" sz="2000">
                <a:solidFill>
                  <a:schemeClr val="lt1"/>
                </a:solidFill>
                <a:latin typeface="Montserrat"/>
                <a:ea typeface="Montserrat"/>
                <a:cs typeface="Montserrat"/>
                <a:sym typeface="Montserrat"/>
              </a:rPr>
              <a:t> Opportunities in market fluctuations.</a:t>
            </a:r>
            <a:endParaRPr sz="2000">
              <a:solidFill>
                <a:schemeClr val="lt1"/>
              </a:solidFill>
              <a:latin typeface="Montserrat"/>
              <a:ea typeface="Montserrat"/>
              <a:cs typeface="Montserrat"/>
              <a:sym typeface="Montserrat"/>
            </a:endParaRPr>
          </a:p>
          <a:p>
            <a:pPr marL="457200" lvl="0" indent="-355600" algn="l" rtl="0">
              <a:lnSpc>
                <a:spcPct val="115000"/>
              </a:lnSpc>
              <a:spcBef>
                <a:spcPts val="0"/>
              </a:spcBef>
              <a:spcAft>
                <a:spcPts val="0"/>
              </a:spcAft>
              <a:buClr>
                <a:schemeClr val="lt1"/>
              </a:buClr>
              <a:buSzPts val="2000"/>
              <a:buFont typeface="Montserrat"/>
              <a:buChar char="●"/>
            </a:pPr>
            <a:r>
              <a:rPr lang="en-US" sz="2000" i="1">
                <a:solidFill>
                  <a:schemeClr val="lt1"/>
                </a:solidFill>
                <a:latin typeface="Montserrat"/>
                <a:ea typeface="Montserrat"/>
                <a:cs typeface="Montserrat"/>
                <a:sym typeface="Montserrat"/>
              </a:rPr>
              <a:t>Diverse News:</a:t>
            </a:r>
            <a:r>
              <a:rPr lang="en-US" sz="2000">
                <a:solidFill>
                  <a:schemeClr val="lt1"/>
                </a:solidFill>
                <a:latin typeface="Montserrat"/>
                <a:ea typeface="Montserrat"/>
                <a:cs typeface="Montserrat"/>
                <a:sym typeface="Montserrat"/>
              </a:rPr>
              <a:t> Various sectors, diverse news.</a:t>
            </a:r>
            <a:endParaRPr sz="2000">
              <a:solidFill>
                <a:schemeClr val="lt1"/>
              </a:solidFill>
              <a:latin typeface="Montserrat"/>
              <a:ea typeface="Montserrat"/>
              <a:cs typeface="Montserrat"/>
              <a:sym typeface="Montserrat"/>
            </a:endParaRPr>
          </a:p>
          <a:p>
            <a:pPr marL="457200" lvl="0" indent="-355600" algn="l" rtl="0">
              <a:lnSpc>
                <a:spcPct val="115000"/>
              </a:lnSpc>
              <a:spcBef>
                <a:spcPts val="0"/>
              </a:spcBef>
              <a:spcAft>
                <a:spcPts val="0"/>
              </a:spcAft>
              <a:buClr>
                <a:schemeClr val="lt1"/>
              </a:buClr>
              <a:buSzPts val="2000"/>
              <a:buFont typeface="Montserrat"/>
              <a:buChar char="●"/>
            </a:pPr>
            <a:r>
              <a:rPr lang="en-US" sz="2000" i="1">
                <a:solidFill>
                  <a:schemeClr val="lt1"/>
                </a:solidFill>
                <a:latin typeface="Montserrat"/>
                <a:ea typeface="Montserrat"/>
                <a:cs typeface="Montserrat"/>
                <a:sym typeface="Montserrat"/>
              </a:rPr>
              <a:t>Global Impact:</a:t>
            </a:r>
            <a:r>
              <a:rPr lang="en-US" sz="2000">
                <a:solidFill>
                  <a:schemeClr val="lt1"/>
                </a:solidFill>
                <a:latin typeface="Montserrat"/>
                <a:ea typeface="Montserrat"/>
                <a:cs typeface="Montserrat"/>
                <a:sym typeface="Montserrat"/>
              </a:rPr>
              <a:t> International events matter.</a:t>
            </a:r>
            <a:endParaRPr sz="2000">
              <a:solidFill>
                <a:schemeClr val="lt1"/>
              </a:solidFill>
              <a:latin typeface="Montserrat"/>
              <a:ea typeface="Montserrat"/>
              <a:cs typeface="Montserrat"/>
              <a:sym typeface="Montserrat"/>
            </a:endParaRPr>
          </a:p>
          <a:p>
            <a:pPr marL="457200" lvl="0" indent="-355600" algn="l" rtl="0">
              <a:lnSpc>
                <a:spcPct val="115000"/>
              </a:lnSpc>
              <a:spcBef>
                <a:spcPts val="0"/>
              </a:spcBef>
              <a:spcAft>
                <a:spcPts val="0"/>
              </a:spcAft>
              <a:buClr>
                <a:schemeClr val="lt1"/>
              </a:buClr>
              <a:buSzPts val="2000"/>
              <a:buFont typeface="Montserrat"/>
              <a:buChar char="●"/>
            </a:pPr>
            <a:r>
              <a:rPr lang="en-US" sz="2000" i="1">
                <a:solidFill>
                  <a:schemeClr val="lt1"/>
                </a:solidFill>
                <a:latin typeface="Montserrat"/>
                <a:ea typeface="Montserrat"/>
                <a:cs typeface="Montserrat"/>
                <a:sym typeface="Montserrat"/>
              </a:rPr>
              <a:t>Speedy Response:</a:t>
            </a:r>
            <a:r>
              <a:rPr lang="en-US" sz="2000">
                <a:solidFill>
                  <a:schemeClr val="lt1"/>
                </a:solidFill>
                <a:latin typeface="Montserrat"/>
                <a:ea typeface="Montserrat"/>
                <a:cs typeface="Montserrat"/>
                <a:sym typeface="Montserrat"/>
              </a:rPr>
              <a:t> Algorithms react faster.</a:t>
            </a:r>
            <a:endParaRPr sz="2000">
              <a:solidFill>
                <a:schemeClr val="lt1"/>
              </a:solidFill>
              <a:latin typeface="Montserrat"/>
              <a:ea typeface="Montserrat"/>
              <a:cs typeface="Montserrat"/>
              <a:sym typeface="Montserrat"/>
            </a:endParaRPr>
          </a:p>
          <a:p>
            <a:pPr marL="457200" lvl="0" indent="-355600" algn="l" rtl="0">
              <a:lnSpc>
                <a:spcPct val="115000"/>
              </a:lnSpc>
              <a:spcBef>
                <a:spcPts val="0"/>
              </a:spcBef>
              <a:spcAft>
                <a:spcPts val="0"/>
              </a:spcAft>
              <a:buClr>
                <a:schemeClr val="lt1"/>
              </a:buClr>
              <a:buSzPts val="2000"/>
              <a:buFont typeface="Montserrat"/>
              <a:buChar char="●"/>
            </a:pPr>
            <a:r>
              <a:rPr lang="en-US" sz="2000" i="1">
                <a:solidFill>
                  <a:schemeClr val="lt1"/>
                </a:solidFill>
                <a:latin typeface="Montserrat"/>
                <a:ea typeface="Montserrat"/>
                <a:cs typeface="Montserrat"/>
                <a:sym typeface="Montserrat"/>
              </a:rPr>
              <a:t>Data-Rich:</a:t>
            </a:r>
            <a:r>
              <a:rPr lang="en-US" sz="2000">
                <a:solidFill>
                  <a:schemeClr val="lt1"/>
                </a:solidFill>
                <a:latin typeface="Montserrat"/>
                <a:ea typeface="Montserrat"/>
                <a:cs typeface="Montserrat"/>
                <a:sym typeface="Montserrat"/>
              </a:rPr>
              <a:t> Abundant data for accuracy.</a:t>
            </a:r>
            <a:endParaRPr sz="2000">
              <a:solidFill>
                <a:schemeClr val="lt1"/>
              </a:solidFill>
              <a:latin typeface="Montserrat"/>
              <a:ea typeface="Montserrat"/>
              <a:cs typeface="Montserrat"/>
              <a:sym typeface="Montserrat"/>
            </a:endParaRPr>
          </a:p>
          <a:p>
            <a:pPr marL="457200" lvl="0" indent="-355600" algn="l" rtl="0">
              <a:lnSpc>
                <a:spcPct val="115000"/>
              </a:lnSpc>
              <a:spcBef>
                <a:spcPts val="0"/>
              </a:spcBef>
              <a:spcAft>
                <a:spcPts val="0"/>
              </a:spcAft>
              <a:buClr>
                <a:schemeClr val="lt1"/>
              </a:buClr>
              <a:buSzPts val="2000"/>
              <a:buFont typeface="Montserrat"/>
              <a:buChar char="●"/>
            </a:pPr>
            <a:r>
              <a:rPr lang="en-US" sz="2000" i="1">
                <a:solidFill>
                  <a:schemeClr val="lt1"/>
                </a:solidFill>
                <a:latin typeface="Montserrat"/>
                <a:ea typeface="Montserrat"/>
                <a:cs typeface="Montserrat"/>
                <a:sym typeface="Montserrat"/>
              </a:rPr>
              <a:t>SEBI Oversight:</a:t>
            </a:r>
            <a:r>
              <a:rPr lang="en-US" sz="2000">
                <a:solidFill>
                  <a:schemeClr val="lt1"/>
                </a:solidFill>
                <a:latin typeface="Montserrat"/>
                <a:ea typeface="Montserrat"/>
                <a:cs typeface="Montserrat"/>
                <a:sym typeface="Montserrat"/>
              </a:rPr>
              <a:t> Regulatory trust.</a:t>
            </a:r>
            <a:endParaRPr sz="2000">
              <a:solidFill>
                <a:schemeClr val="lt1"/>
              </a:solidFill>
              <a:latin typeface="Montserrat"/>
              <a:ea typeface="Montserrat"/>
              <a:cs typeface="Montserrat"/>
              <a:sym typeface="Montserrat"/>
            </a:endParaRPr>
          </a:p>
          <a:p>
            <a:pPr marL="457200" lvl="0" indent="-355600" algn="l" rtl="0">
              <a:lnSpc>
                <a:spcPct val="115000"/>
              </a:lnSpc>
              <a:spcBef>
                <a:spcPts val="0"/>
              </a:spcBef>
              <a:spcAft>
                <a:spcPts val="0"/>
              </a:spcAft>
              <a:buClr>
                <a:schemeClr val="lt1"/>
              </a:buClr>
              <a:buSzPts val="2000"/>
              <a:buFont typeface="Montserrat"/>
              <a:buChar char="●"/>
            </a:pPr>
            <a:r>
              <a:rPr lang="en-US" sz="2000" i="1">
                <a:solidFill>
                  <a:schemeClr val="lt1"/>
                </a:solidFill>
                <a:latin typeface="Montserrat"/>
                <a:ea typeface="Montserrat"/>
                <a:cs typeface="Montserrat"/>
                <a:sym typeface="Montserrat"/>
              </a:rPr>
              <a:t>Profit Potential:</a:t>
            </a:r>
            <a:r>
              <a:rPr lang="en-US" sz="2000">
                <a:solidFill>
                  <a:schemeClr val="lt1"/>
                </a:solidFill>
                <a:latin typeface="Montserrat"/>
                <a:ea typeface="Montserrat"/>
                <a:cs typeface="Montserrat"/>
                <a:sym typeface="Montserrat"/>
              </a:rPr>
              <a:t> Competitive edge.</a:t>
            </a:r>
            <a:endParaRPr sz="2000">
              <a:solidFill>
                <a:schemeClr val="lt1"/>
              </a:solidFill>
              <a:latin typeface="Montserrat"/>
              <a:ea typeface="Montserrat"/>
              <a:cs typeface="Montserrat"/>
              <a:sym typeface="Montserrat"/>
            </a:endParaRPr>
          </a:p>
          <a:p>
            <a:pPr marL="457200" lvl="0" indent="-355600" algn="l" rtl="0">
              <a:lnSpc>
                <a:spcPct val="115000"/>
              </a:lnSpc>
              <a:spcBef>
                <a:spcPts val="0"/>
              </a:spcBef>
              <a:spcAft>
                <a:spcPts val="0"/>
              </a:spcAft>
              <a:buClr>
                <a:schemeClr val="lt1"/>
              </a:buClr>
              <a:buSzPts val="2000"/>
              <a:buFont typeface="Montserrat"/>
              <a:buChar char="●"/>
            </a:pPr>
            <a:r>
              <a:rPr lang="en-US" sz="2000" i="1">
                <a:solidFill>
                  <a:schemeClr val="lt1"/>
                </a:solidFill>
                <a:latin typeface="Montserrat"/>
                <a:ea typeface="Montserrat"/>
                <a:cs typeface="Montserrat"/>
                <a:sym typeface="Montserrat"/>
              </a:rPr>
              <a:t>Risk Control:</a:t>
            </a:r>
            <a:r>
              <a:rPr lang="en-US" sz="2000">
                <a:solidFill>
                  <a:schemeClr val="lt1"/>
                </a:solidFill>
                <a:latin typeface="Montserrat"/>
                <a:ea typeface="Montserrat"/>
                <a:cs typeface="Montserrat"/>
                <a:sym typeface="Montserrat"/>
              </a:rPr>
              <a:t> Swift response to risks.</a:t>
            </a:r>
            <a:endParaRPr sz="2000">
              <a:solidFill>
                <a:schemeClr val="lt1"/>
              </a:solidFill>
              <a:latin typeface="Montserrat"/>
              <a:ea typeface="Montserrat"/>
              <a:cs typeface="Montserrat"/>
              <a:sym typeface="Montserrat"/>
            </a:endParaRPr>
          </a:p>
          <a:p>
            <a:pPr marL="457200" lvl="0" indent="-355600" algn="l" rtl="0">
              <a:lnSpc>
                <a:spcPct val="115000"/>
              </a:lnSpc>
              <a:spcBef>
                <a:spcPts val="0"/>
              </a:spcBef>
              <a:spcAft>
                <a:spcPts val="0"/>
              </a:spcAft>
              <a:buClr>
                <a:schemeClr val="lt1"/>
              </a:buClr>
              <a:buSzPts val="2000"/>
              <a:buFont typeface="Montserrat"/>
              <a:buChar char="●"/>
            </a:pPr>
            <a:r>
              <a:rPr lang="en-US" sz="2000" i="1">
                <a:solidFill>
                  <a:schemeClr val="lt1"/>
                </a:solidFill>
                <a:latin typeface="Montserrat"/>
                <a:ea typeface="Montserrat"/>
                <a:cs typeface="Montserrat"/>
                <a:sym typeface="Montserrat"/>
              </a:rPr>
              <a:t>Always On:</a:t>
            </a:r>
            <a:r>
              <a:rPr lang="en-US" sz="2000">
                <a:solidFill>
                  <a:schemeClr val="lt1"/>
                </a:solidFill>
                <a:latin typeface="Montserrat"/>
                <a:ea typeface="Montserrat"/>
                <a:cs typeface="Montserrat"/>
                <a:sym typeface="Montserrat"/>
              </a:rPr>
              <a:t> 24/7 news monitoring.</a:t>
            </a:r>
            <a:endParaRPr sz="1700" i="1">
              <a:solidFill>
                <a:schemeClr val="lt1"/>
              </a:solidFill>
              <a:latin typeface="Montserrat"/>
              <a:ea typeface="Montserrat"/>
              <a:cs typeface="Montserrat"/>
              <a:sym typeface="Montserrat"/>
            </a:endParaRPr>
          </a:p>
          <a:p>
            <a:pPr marL="0" lvl="0" indent="0" algn="l" rtl="0">
              <a:lnSpc>
                <a:spcPct val="115000"/>
              </a:lnSpc>
              <a:spcBef>
                <a:spcPts val="1500"/>
              </a:spcBef>
              <a:spcAft>
                <a:spcPts val="0"/>
              </a:spcAft>
              <a:buNone/>
            </a:pPr>
            <a:endParaRPr sz="1200" i="1">
              <a:solidFill>
                <a:srgbClr val="374151"/>
              </a:solidFill>
              <a:highlight>
                <a:srgbClr val="F7F7F8"/>
              </a:highlight>
              <a:latin typeface="Roboto"/>
              <a:ea typeface="Roboto"/>
              <a:cs typeface="Roboto"/>
              <a:sym typeface="Roboto"/>
            </a:endParaRPr>
          </a:p>
        </p:txBody>
      </p:sp>
      <p:pic>
        <p:nvPicPr>
          <p:cNvPr id="197" name="Google Shape;197;p24"/>
          <p:cNvPicPr preferRelativeResize="0"/>
          <p:nvPr/>
        </p:nvPicPr>
        <p:blipFill>
          <a:blip r:embed="rId4">
            <a:alphaModFix/>
          </a:blip>
          <a:stretch>
            <a:fillRect/>
          </a:stretch>
        </p:blipFill>
        <p:spPr>
          <a:xfrm>
            <a:off x="8049400" y="1412600"/>
            <a:ext cx="4142599" cy="46114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25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500"/>
                                        <p:tgtEl>
                                          <p:spTgt spid="194"/>
                                        </p:tgtEl>
                                        <p:attrNameLst>
                                          <p:attrName>ppt_w</p:attrName>
                                        </p:attrNameLst>
                                      </p:cBhvr>
                                      <p:tavLst>
                                        <p:tav tm="0">
                                          <p:val>
                                            <p:strVal val="0"/>
                                          </p:val>
                                        </p:tav>
                                        <p:tav tm="100000">
                                          <p:val>
                                            <p:strVal val="#ppt_w"/>
                                          </p:val>
                                        </p:tav>
                                      </p:tavLst>
                                    </p:anim>
                                    <p:anim calcmode="lin" valueType="num">
                                      <p:cBhvr additive="base">
                                        <p:cTn id="8" dur="500"/>
                                        <p:tgtEl>
                                          <p:spTgt spid="194"/>
                                        </p:tgtEl>
                                        <p:attrNameLst>
                                          <p:attrName>ppt_h</p:attrName>
                                        </p:attrNameLst>
                                      </p:cBhvr>
                                      <p:tavLst>
                                        <p:tav tm="0">
                                          <p:val>
                                            <p:strVal val="0"/>
                                          </p:val>
                                        </p:tav>
                                        <p:tav tm="100000">
                                          <p:val>
                                            <p:strVal val="#ppt_h"/>
                                          </p:val>
                                        </p:tav>
                                      </p:tavLst>
                                    </p:anim>
                                  </p:childTnLst>
                                </p:cTn>
                              </p:par>
                              <p:par>
                                <p:cTn id="9" presetID="10" presetClass="entr" presetSubtype="0" fill="hold" nodeType="withEffect">
                                  <p:stCondLst>
                                    <p:cond delay="0"/>
                                  </p:stCondLst>
                                  <p:childTnLst>
                                    <p:set>
                                      <p:cBhvr>
                                        <p:cTn id="10" dur="1" fill="hold">
                                          <p:stCondLst>
                                            <p:cond delay="0"/>
                                          </p:stCondLst>
                                        </p:cTn>
                                        <p:tgtEl>
                                          <p:spTgt spid="195"/>
                                        </p:tgtEl>
                                        <p:attrNameLst>
                                          <p:attrName>style.visibility</p:attrName>
                                        </p:attrNameLst>
                                      </p:cBhvr>
                                      <p:to>
                                        <p:strVal val="visible"/>
                                      </p:to>
                                    </p:set>
                                    <p:animEffect transition="in" filter="fade">
                                      <p:cBhvr>
                                        <p:cTn id="11" dur="10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蓝色​​">
      <a:dk1>
        <a:srgbClr val="000000"/>
      </a:dk1>
      <a:lt1>
        <a:srgbClr val="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1239</Words>
  <Application>Microsoft Office PowerPoint</Application>
  <PresentationFormat>Widescreen</PresentationFormat>
  <Paragraphs>145</Paragraphs>
  <Slides>25</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 Black</vt:lpstr>
      <vt:lpstr>Montserrat</vt:lpstr>
      <vt:lpstr>Roboto</vt:lpstr>
      <vt:lpstr>Arial</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Punit Rajesh Shah</cp:lastModifiedBy>
  <cp:revision>1</cp:revision>
  <dcterms:modified xsi:type="dcterms:W3CDTF">2025-02-19T10:00:38Z</dcterms:modified>
</cp:coreProperties>
</file>